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0" r:id="rId1"/>
  </p:sldMasterIdLst>
  <p:notesMasterIdLst>
    <p:notesMasterId r:id="rId72"/>
  </p:notesMasterIdLst>
  <p:handoutMasterIdLst>
    <p:handoutMasterId r:id="rId73"/>
  </p:handoutMasterIdLst>
  <p:sldIdLst>
    <p:sldId id="930" r:id="rId2"/>
    <p:sldId id="864" r:id="rId3"/>
    <p:sldId id="933" r:id="rId4"/>
    <p:sldId id="862" r:id="rId5"/>
    <p:sldId id="863" r:id="rId6"/>
    <p:sldId id="809" r:id="rId7"/>
    <p:sldId id="846" r:id="rId8"/>
    <p:sldId id="847" r:id="rId9"/>
    <p:sldId id="848" r:id="rId10"/>
    <p:sldId id="852" r:id="rId11"/>
    <p:sldId id="849" r:id="rId12"/>
    <p:sldId id="424" r:id="rId13"/>
    <p:sldId id="854" r:id="rId14"/>
    <p:sldId id="425" r:id="rId15"/>
    <p:sldId id="865" r:id="rId16"/>
    <p:sldId id="426" r:id="rId17"/>
    <p:sldId id="850" r:id="rId18"/>
    <p:sldId id="853" r:id="rId19"/>
    <p:sldId id="856" r:id="rId20"/>
    <p:sldId id="438" r:id="rId21"/>
    <p:sldId id="427" r:id="rId22"/>
    <p:sldId id="437" r:id="rId23"/>
    <p:sldId id="428" r:id="rId24"/>
    <p:sldId id="859" r:id="rId25"/>
    <p:sldId id="867" r:id="rId26"/>
    <p:sldId id="860" r:id="rId27"/>
    <p:sldId id="872" r:id="rId28"/>
    <p:sldId id="871" r:id="rId29"/>
    <p:sldId id="873" r:id="rId30"/>
    <p:sldId id="875" r:id="rId31"/>
    <p:sldId id="877" r:id="rId32"/>
    <p:sldId id="874" r:id="rId33"/>
    <p:sldId id="878" r:id="rId34"/>
    <p:sldId id="879" r:id="rId35"/>
    <p:sldId id="886" r:id="rId36"/>
    <p:sldId id="887" r:id="rId37"/>
    <p:sldId id="889" r:id="rId38"/>
    <p:sldId id="888" r:id="rId39"/>
    <p:sldId id="890" r:id="rId40"/>
    <p:sldId id="892" r:id="rId41"/>
    <p:sldId id="891" r:id="rId42"/>
    <p:sldId id="893" r:id="rId43"/>
    <p:sldId id="894" r:id="rId44"/>
    <p:sldId id="896" r:id="rId45"/>
    <p:sldId id="897" r:id="rId46"/>
    <p:sldId id="919" r:id="rId47"/>
    <p:sldId id="918" r:id="rId48"/>
    <p:sldId id="920" r:id="rId49"/>
    <p:sldId id="921" r:id="rId50"/>
    <p:sldId id="898" r:id="rId51"/>
    <p:sldId id="923" r:id="rId52"/>
    <p:sldId id="922" r:id="rId53"/>
    <p:sldId id="924" r:id="rId54"/>
    <p:sldId id="899" r:id="rId55"/>
    <p:sldId id="936" r:id="rId56"/>
    <p:sldId id="937" r:id="rId57"/>
    <p:sldId id="935" r:id="rId58"/>
    <p:sldId id="934" r:id="rId59"/>
    <p:sldId id="929" r:id="rId60"/>
    <p:sldId id="799" r:id="rId61"/>
    <p:sldId id="812" r:id="rId62"/>
    <p:sldId id="800" r:id="rId63"/>
    <p:sldId id="806" r:id="rId64"/>
    <p:sldId id="801" r:id="rId65"/>
    <p:sldId id="802" r:id="rId66"/>
    <p:sldId id="926" r:id="rId67"/>
    <p:sldId id="925" r:id="rId68"/>
    <p:sldId id="927" r:id="rId69"/>
    <p:sldId id="932" r:id="rId70"/>
    <p:sldId id="931" r:id="rId71"/>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CC"/>
    <a:srgbClr val="A50021"/>
    <a:srgbClr val="CC0000"/>
    <a:srgbClr val="A4001D"/>
    <a:srgbClr val="000099"/>
    <a:srgbClr val="A405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2C5D7A-149A-403F-8862-940667BE09D3}" v="8" dt="2023-09-26T06:58:36.7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05" autoAdjust="0"/>
    <p:restoredTop sz="89606" autoAdjust="0"/>
  </p:normalViewPr>
  <p:slideViewPr>
    <p:cSldViewPr>
      <p:cViewPr varScale="1">
        <p:scale>
          <a:sx n="124" d="100"/>
          <a:sy n="124" d="100"/>
        </p:scale>
        <p:origin x="120" y="234"/>
      </p:cViewPr>
      <p:guideLst>
        <p:guide orient="horz" pos="1620"/>
        <p:guide pos="2880"/>
      </p:guideLst>
    </p:cSldViewPr>
  </p:slideViewPr>
  <p:outlineViewPr>
    <p:cViewPr>
      <p:scale>
        <a:sx n="33" d="100"/>
        <a:sy n="33" d="100"/>
      </p:scale>
      <p:origin x="0" y="0"/>
    </p:cViewPr>
  </p:outlineViewPr>
  <p:notesTextViewPr>
    <p:cViewPr>
      <p:scale>
        <a:sx n="155" d="100"/>
        <a:sy n="155"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Muhammad Faisal Hayat" userId="81e2bc61-ce34-46f7-88dc-8a895d50c5f8" providerId="ADAL" clId="{6F2C5D7A-149A-403F-8862-940667BE09D3}"/>
    <pc:docChg chg="undo custSel addSld delSld modSld">
      <pc:chgData name="Dr. Muhammad Faisal Hayat" userId="81e2bc61-ce34-46f7-88dc-8a895d50c5f8" providerId="ADAL" clId="{6F2C5D7A-149A-403F-8862-940667BE09D3}" dt="2023-09-26T07:25:28.325" v="273" actId="47"/>
      <pc:docMkLst>
        <pc:docMk/>
      </pc:docMkLst>
      <pc:sldChg chg="del">
        <pc:chgData name="Dr. Muhammad Faisal Hayat" userId="81e2bc61-ce34-46f7-88dc-8a895d50c5f8" providerId="ADAL" clId="{6F2C5D7A-149A-403F-8862-940667BE09D3}" dt="2023-09-26T07:25:08.895" v="272" actId="47"/>
        <pc:sldMkLst>
          <pc:docMk/>
          <pc:sldMk cId="519805837" sldId="388"/>
        </pc:sldMkLst>
      </pc:sldChg>
      <pc:sldChg chg="del">
        <pc:chgData name="Dr. Muhammad Faisal Hayat" userId="81e2bc61-ce34-46f7-88dc-8a895d50c5f8" providerId="ADAL" clId="{6F2C5D7A-149A-403F-8862-940667BE09D3}" dt="2023-09-26T06:48:28.053" v="4" actId="47"/>
        <pc:sldMkLst>
          <pc:docMk/>
          <pc:sldMk cId="888996699" sldId="419"/>
        </pc:sldMkLst>
      </pc:sldChg>
      <pc:sldChg chg="del">
        <pc:chgData name="Dr. Muhammad Faisal Hayat" userId="81e2bc61-ce34-46f7-88dc-8a895d50c5f8" providerId="ADAL" clId="{6F2C5D7A-149A-403F-8862-940667BE09D3}" dt="2023-09-26T06:45:38.676" v="0" actId="47"/>
        <pc:sldMkLst>
          <pc:docMk/>
          <pc:sldMk cId="489289118" sldId="435"/>
        </pc:sldMkLst>
      </pc:sldChg>
      <pc:sldChg chg="del">
        <pc:chgData name="Dr. Muhammad Faisal Hayat" userId="81e2bc61-ce34-46f7-88dc-8a895d50c5f8" providerId="ADAL" clId="{6F2C5D7A-149A-403F-8862-940667BE09D3}" dt="2023-09-26T07:25:28.325" v="273" actId="47"/>
        <pc:sldMkLst>
          <pc:docMk/>
          <pc:sldMk cId="258708465" sldId="436"/>
        </pc:sldMkLst>
      </pc:sldChg>
      <pc:sldChg chg="del">
        <pc:chgData name="Dr. Muhammad Faisal Hayat" userId="81e2bc61-ce34-46f7-88dc-8a895d50c5f8" providerId="ADAL" clId="{6F2C5D7A-149A-403F-8862-940667BE09D3}" dt="2023-09-26T06:50:24.019" v="17" actId="47"/>
        <pc:sldMkLst>
          <pc:docMk/>
          <pc:sldMk cId="2038671110" sldId="803"/>
        </pc:sldMkLst>
      </pc:sldChg>
      <pc:sldChg chg="del">
        <pc:chgData name="Dr. Muhammad Faisal Hayat" userId="81e2bc61-ce34-46f7-88dc-8a895d50c5f8" providerId="ADAL" clId="{6F2C5D7A-149A-403F-8862-940667BE09D3}" dt="2023-09-26T06:50:23.341" v="16" actId="47"/>
        <pc:sldMkLst>
          <pc:docMk/>
          <pc:sldMk cId="2249924040" sldId="825"/>
        </pc:sldMkLst>
      </pc:sldChg>
      <pc:sldChg chg="del">
        <pc:chgData name="Dr. Muhammad Faisal Hayat" userId="81e2bc61-ce34-46f7-88dc-8a895d50c5f8" providerId="ADAL" clId="{6F2C5D7A-149A-403F-8862-940667BE09D3}" dt="2023-09-26T07:25:06.585" v="271" actId="47"/>
        <pc:sldMkLst>
          <pc:docMk/>
          <pc:sldMk cId="308142986" sldId="829"/>
        </pc:sldMkLst>
      </pc:sldChg>
      <pc:sldChg chg="modSp mod">
        <pc:chgData name="Dr. Muhammad Faisal Hayat" userId="81e2bc61-ce34-46f7-88dc-8a895d50c5f8" providerId="ADAL" clId="{6F2C5D7A-149A-403F-8862-940667BE09D3}" dt="2023-09-26T06:46:26.013" v="3" actId="6549"/>
        <pc:sldMkLst>
          <pc:docMk/>
          <pc:sldMk cId="1247796813" sldId="852"/>
        </pc:sldMkLst>
        <pc:spChg chg="mod">
          <ac:chgData name="Dr. Muhammad Faisal Hayat" userId="81e2bc61-ce34-46f7-88dc-8a895d50c5f8" providerId="ADAL" clId="{6F2C5D7A-149A-403F-8862-940667BE09D3}" dt="2023-09-26T06:46:26.013" v="3" actId="6549"/>
          <ac:spMkLst>
            <pc:docMk/>
            <pc:sldMk cId="1247796813" sldId="852"/>
            <ac:spMk id="3" creationId="{8148DD0F-7B83-A74A-9403-D475D03C12CF}"/>
          </ac:spMkLst>
        </pc:spChg>
      </pc:sldChg>
      <pc:sldChg chg="add del">
        <pc:chgData name="Dr. Muhammad Faisal Hayat" userId="81e2bc61-ce34-46f7-88dc-8a895d50c5f8" providerId="ADAL" clId="{6F2C5D7A-149A-403F-8862-940667BE09D3}" dt="2023-09-26T06:45:44.493" v="2" actId="47"/>
        <pc:sldMkLst>
          <pc:docMk/>
          <pc:sldMk cId="2831777450" sldId="862"/>
        </pc:sldMkLst>
      </pc:sldChg>
      <pc:sldChg chg="del">
        <pc:chgData name="Dr. Muhammad Faisal Hayat" userId="81e2bc61-ce34-46f7-88dc-8a895d50c5f8" providerId="ADAL" clId="{6F2C5D7A-149A-403F-8862-940667BE09D3}" dt="2023-09-26T06:48:55.049" v="5" actId="47"/>
        <pc:sldMkLst>
          <pc:docMk/>
          <pc:sldMk cId="2116027507" sldId="869"/>
        </pc:sldMkLst>
      </pc:sldChg>
      <pc:sldChg chg="del">
        <pc:chgData name="Dr. Muhammad Faisal Hayat" userId="81e2bc61-ce34-46f7-88dc-8a895d50c5f8" providerId="ADAL" clId="{6F2C5D7A-149A-403F-8862-940667BE09D3}" dt="2023-09-26T06:48:56.310" v="6" actId="47"/>
        <pc:sldMkLst>
          <pc:docMk/>
          <pc:sldMk cId="4253747021" sldId="870"/>
        </pc:sldMkLst>
      </pc:sldChg>
      <pc:sldChg chg="del">
        <pc:chgData name="Dr. Muhammad Faisal Hayat" userId="81e2bc61-ce34-46f7-88dc-8a895d50c5f8" providerId="ADAL" clId="{6F2C5D7A-149A-403F-8862-940667BE09D3}" dt="2023-09-26T06:49:27.582" v="7" actId="47"/>
        <pc:sldMkLst>
          <pc:docMk/>
          <pc:sldMk cId="1580717078" sldId="881"/>
        </pc:sldMkLst>
      </pc:sldChg>
      <pc:sldChg chg="del">
        <pc:chgData name="Dr. Muhammad Faisal Hayat" userId="81e2bc61-ce34-46f7-88dc-8a895d50c5f8" providerId="ADAL" clId="{6F2C5D7A-149A-403F-8862-940667BE09D3}" dt="2023-09-26T06:49:28.117" v="8" actId="47"/>
        <pc:sldMkLst>
          <pc:docMk/>
          <pc:sldMk cId="4179191080" sldId="882"/>
        </pc:sldMkLst>
      </pc:sldChg>
      <pc:sldChg chg="del">
        <pc:chgData name="Dr. Muhammad Faisal Hayat" userId="81e2bc61-ce34-46f7-88dc-8a895d50c5f8" providerId="ADAL" clId="{6F2C5D7A-149A-403F-8862-940667BE09D3}" dt="2023-09-26T06:49:28.884" v="9" actId="47"/>
        <pc:sldMkLst>
          <pc:docMk/>
          <pc:sldMk cId="1178524890" sldId="883"/>
        </pc:sldMkLst>
      </pc:sldChg>
      <pc:sldChg chg="del">
        <pc:chgData name="Dr. Muhammad Faisal Hayat" userId="81e2bc61-ce34-46f7-88dc-8a895d50c5f8" providerId="ADAL" clId="{6F2C5D7A-149A-403F-8862-940667BE09D3}" dt="2023-09-26T06:49:30.621" v="11" actId="47"/>
        <pc:sldMkLst>
          <pc:docMk/>
          <pc:sldMk cId="136615961" sldId="884"/>
        </pc:sldMkLst>
      </pc:sldChg>
      <pc:sldChg chg="del">
        <pc:chgData name="Dr. Muhammad Faisal Hayat" userId="81e2bc61-ce34-46f7-88dc-8a895d50c5f8" providerId="ADAL" clId="{6F2C5D7A-149A-403F-8862-940667BE09D3}" dt="2023-09-26T06:49:38.901" v="13" actId="47"/>
        <pc:sldMkLst>
          <pc:docMk/>
          <pc:sldMk cId="2723730645" sldId="885"/>
        </pc:sldMkLst>
      </pc:sldChg>
      <pc:sldChg chg="del">
        <pc:chgData name="Dr. Muhammad Faisal Hayat" userId="81e2bc61-ce34-46f7-88dc-8a895d50c5f8" providerId="ADAL" clId="{6F2C5D7A-149A-403F-8862-940667BE09D3}" dt="2023-09-26T06:50:22.701" v="15" actId="47"/>
        <pc:sldMkLst>
          <pc:docMk/>
          <pc:sldMk cId="3241431936" sldId="902"/>
        </pc:sldMkLst>
      </pc:sldChg>
      <pc:sldChg chg="del">
        <pc:chgData name="Dr. Muhammad Faisal Hayat" userId="81e2bc61-ce34-46f7-88dc-8a895d50c5f8" providerId="ADAL" clId="{6F2C5D7A-149A-403F-8862-940667BE09D3}" dt="2023-09-26T06:50:27.382" v="19" actId="47"/>
        <pc:sldMkLst>
          <pc:docMk/>
          <pc:sldMk cId="4200854164" sldId="903"/>
        </pc:sldMkLst>
      </pc:sldChg>
      <pc:sldChg chg="del">
        <pc:chgData name="Dr. Muhammad Faisal Hayat" userId="81e2bc61-ce34-46f7-88dc-8a895d50c5f8" providerId="ADAL" clId="{6F2C5D7A-149A-403F-8862-940667BE09D3}" dt="2023-09-26T06:50:25.647" v="18" actId="47"/>
        <pc:sldMkLst>
          <pc:docMk/>
          <pc:sldMk cId="2111410372" sldId="904"/>
        </pc:sldMkLst>
      </pc:sldChg>
      <pc:sldChg chg="del">
        <pc:chgData name="Dr. Muhammad Faisal Hayat" userId="81e2bc61-ce34-46f7-88dc-8a895d50c5f8" providerId="ADAL" clId="{6F2C5D7A-149A-403F-8862-940667BE09D3}" dt="2023-09-26T06:50:28.375" v="20" actId="47"/>
        <pc:sldMkLst>
          <pc:docMk/>
          <pc:sldMk cId="3315436518" sldId="905"/>
        </pc:sldMkLst>
      </pc:sldChg>
      <pc:sldChg chg="del">
        <pc:chgData name="Dr. Muhammad Faisal Hayat" userId="81e2bc61-ce34-46f7-88dc-8a895d50c5f8" providerId="ADAL" clId="{6F2C5D7A-149A-403F-8862-940667BE09D3}" dt="2023-09-26T06:49:31.757" v="12" actId="47"/>
        <pc:sldMkLst>
          <pc:docMk/>
          <pc:sldMk cId="575544680" sldId="916"/>
        </pc:sldMkLst>
      </pc:sldChg>
      <pc:sldChg chg="del">
        <pc:chgData name="Dr. Muhammad Faisal Hayat" userId="81e2bc61-ce34-46f7-88dc-8a895d50c5f8" providerId="ADAL" clId="{6F2C5D7A-149A-403F-8862-940667BE09D3}" dt="2023-09-26T06:49:29.582" v="10" actId="47"/>
        <pc:sldMkLst>
          <pc:docMk/>
          <pc:sldMk cId="1214877953" sldId="917"/>
        </pc:sldMkLst>
      </pc:sldChg>
      <pc:sldChg chg="del">
        <pc:chgData name="Dr. Muhammad Faisal Hayat" userId="81e2bc61-ce34-46f7-88dc-8a895d50c5f8" providerId="ADAL" clId="{6F2C5D7A-149A-403F-8862-940667BE09D3}" dt="2023-09-26T06:50:20.981" v="14" actId="47"/>
        <pc:sldMkLst>
          <pc:docMk/>
          <pc:sldMk cId="2495254441" sldId="928"/>
        </pc:sldMkLst>
      </pc:sldChg>
      <pc:sldChg chg="delSp modSp new mod">
        <pc:chgData name="Dr. Muhammad Faisal Hayat" userId="81e2bc61-ce34-46f7-88dc-8a895d50c5f8" providerId="ADAL" clId="{6F2C5D7A-149A-403F-8862-940667BE09D3}" dt="2023-09-26T06:51:42.058" v="59" actId="478"/>
        <pc:sldMkLst>
          <pc:docMk/>
          <pc:sldMk cId="3709612419" sldId="930"/>
        </pc:sldMkLst>
        <pc:spChg chg="mod">
          <ac:chgData name="Dr. Muhammad Faisal Hayat" userId="81e2bc61-ce34-46f7-88dc-8a895d50c5f8" providerId="ADAL" clId="{6F2C5D7A-149A-403F-8862-940667BE09D3}" dt="2023-09-26T06:51:38.377" v="58" actId="20577"/>
          <ac:spMkLst>
            <pc:docMk/>
            <pc:sldMk cId="3709612419" sldId="930"/>
            <ac:spMk id="2" creationId="{B0F609F1-2B95-5B0A-5AA5-F33251C8ED72}"/>
          </ac:spMkLst>
        </pc:spChg>
        <pc:spChg chg="del">
          <ac:chgData name="Dr. Muhammad Faisal Hayat" userId="81e2bc61-ce34-46f7-88dc-8a895d50c5f8" providerId="ADAL" clId="{6F2C5D7A-149A-403F-8862-940667BE09D3}" dt="2023-09-26T06:51:42.058" v="59" actId="478"/>
          <ac:spMkLst>
            <pc:docMk/>
            <pc:sldMk cId="3709612419" sldId="930"/>
            <ac:spMk id="3" creationId="{CE0E04E0-DBE5-5F79-3815-46CD43B02ED5}"/>
          </ac:spMkLst>
        </pc:spChg>
      </pc:sldChg>
      <pc:sldChg chg="add">
        <pc:chgData name="Dr. Muhammad Faisal Hayat" userId="81e2bc61-ce34-46f7-88dc-8a895d50c5f8" providerId="ADAL" clId="{6F2C5D7A-149A-403F-8862-940667BE09D3}" dt="2023-09-26T06:56:11.464" v="93"/>
        <pc:sldMkLst>
          <pc:docMk/>
          <pc:sldMk cId="676157582" sldId="931"/>
        </pc:sldMkLst>
      </pc:sldChg>
      <pc:sldChg chg="addSp delSp modSp new del mod">
        <pc:chgData name="Dr. Muhammad Faisal Hayat" userId="81e2bc61-ce34-46f7-88dc-8a895d50c5f8" providerId="ADAL" clId="{6F2C5D7A-149A-403F-8862-940667BE09D3}" dt="2023-09-26T06:56:08.717" v="92" actId="2696"/>
        <pc:sldMkLst>
          <pc:docMk/>
          <pc:sldMk cId="1699275186" sldId="931"/>
        </pc:sldMkLst>
        <pc:spChg chg="mod">
          <ac:chgData name="Dr. Muhammad Faisal Hayat" userId="81e2bc61-ce34-46f7-88dc-8a895d50c5f8" providerId="ADAL" clId="{6F2C5D7A-149A-403F-8862-940667BE09D3}" dt="2023-09-26T06:55:36.928" v="89" actId="20577"/>
          <ac:spMkLst>
            <pc:docMk/>
            <pc:sldMk cId="1699275186" sldId="931"/>
            <ac:spMk id="2" creationId="{EBA19831-4EDC-B919-F1B2-A4FA585AC256}"/>
          </ac:spMkLst>
        </pc:spChg>
        <pc:spChg chg="del">
          <ac:chgData name="Dr. Muhammad Faisal Hayat" userId="81e2bc61-ce34-46f7-88dc-8a895d50c5f8" providerId="ADAL" clId="{6F2C5D7A-149A-403F-8862-940667BE09D3}" dt="2023-09-26T06:55:40.176" v="90" actId="478"/>
          <ac:spMkLst>
            <pc:docMk/>
            <pc:sldMk cId="1699275186" sldId="931"/>
            <ac:spMk id="3" creationId="{8BB8A0BB-AA7C-3ECB-D455-5E3396CDC547}"/>
          </ac:spMkLst>
        </pc:spChg>
        <pc:picChg chg="add mod">
          <ac:chgData name="Dr. Muhammad Faisal Hayat" userId="81e2bc61-ce34-46f7-88dc-8a895d50c5f8" providerId="ADAL" clId="{6F2C5D7A-149A-403F-8862-940667BE09D3}" dt="2023-09-26T06:55:44.552" v="91" actId="14100"/>
          <ac:picMkLst>
            <pc:docMk/>
            <pc:sldMk cId="1699275186" sldId="931"/>
            <ac:picMk id="1026" creationId="{1B79F513-C140-7304-B437-5C313E3DCF8A}"/>
          </ac:picMkLst>
        </pc:picChg>
      </pc:sldChg>
      <pc:sldChg chg="addSp delSp modSp new mod">
        <pc:chgData name="Dr. Muhammad Faisal Hayat" userId="81e2bc61-ce34-46f7-88dc-8a895d50c5f8" providerId="ADAL" clId="{6F2C5D7A-149A-403F-8862-940667BE09D3}" dt="2023-09-26T06:59:09.618" v="270" actId="403"/>
        <pc:sldMkLst>
          <pc:docMk/>
          <pc:sldMk cId="1701239119" sldId="932"/>
        </pc:sldMkLst>
        <pc:spChg chg="mod">
          <ac:chgData name="Dr. Muhammad Faisal Hayat" userId="81e2bc61-ce34-46f7-88dc-8a895d50c5f8" providerId="ADAL" clId="{6F2C5D7A-149A-403F-8862-940667BE09D3}" dt="2023-09-26T06:57:46.640" v="188" actId="14100"/>
          <ac:spMkLst>
            <pc:docMk/>
            <pc:sldMk cId="1701239119" sldId="932"/>
            <ac:spMk id="2" creationId="{2CFA1279-4F8A-716E-289B-492C35A44F46}"/>
          </ac:spMkLst>
        </pc:spChg>
        <pc:spChg chg="del">
          <ac:chgData name="Dr. Muhammad Faisal Hayat" userId="81e2bc61-ce34-46f7-88dc-8a895d50c5f8" providerId="ADAL" clId="{6F2C5D7A-149A-403F-8862-940667BE09D3}" dt="2023-09-26T06:56:56.961" v="95" actId="478"/>
          <ac:spMkLst>
            <pc:docMk/>
            <pc:sldMk cId="1701239119" sldId="932"/>
            <ac:spMk id="3" creationId="{146882A4-7D97-84C4-6E33-3A726891097F}"/>
          </ac:spMkLst>
        </pc:spChg>
        <pc:spChg chg="add mod">
          <ac:chgData name="Dr. Muhammad Faisal Hayat" userId="81e2bc61-ce34-46f7-88dc-8a895d50c5f8" providerId="ADAL" clId="{6F2C5D7A-149A-403F-8862-940667BE09D3}" dt="2023-09-26T06:59:05.915" v="268" actId="403"/>
          <ac:spMkLst>
            <pc:docMk/>
            <pc:sldMk cId="1701239119" sldId="932"/>
            <ac:spMk id="4" creationId="{2664E9AA-4841-D2C9-793F-544786E649B5}"/>
          </ac:spMkLst>
        </pc:spChg>
        <pc:spChg chg="add mod">
          <ac:chgData name="Dr. Muhammad Faisal Hayat" userId="81e2bc61-ce34-46f7-88dc-8a895d50c5f8" providerId="ADAL" clId="{6F2C5D7A-149A-403F-8862-940667BE09D3}" dt="2023-09-26T06:59:09.618" v="270" actId="403"/>
          <ac:spMkLst>
            <pc:docMk/>
            <pc:sldMk cId="1701239119" sldId="932"/>
            <ac:spMk id="5" creationId="{33B3BBD5-3F32-0859-7EFE-1732402643B7}"/>
          </ac:spMkLst>
        </pc:spChg>
        <pc:picChg chg="add mod">
          <ac:chgData name="Dr. Muhammad Faisal Hayat" userId="81e2bc61-ce34-46f7-88dc-8a895d50c5f8" providerId="ADAL" clId="{6F2C5D7A-149A-403F-8862-940667BE09D3}" dt="2023-09-26T06:57:04.239" v="97" actId="14100"/>
          <ac:picMkLst>
            <pc:docMk/>
            <pc:sldMk cId="1701239119" sldId="932"/>
            <ac:picMk id="2050" creationId="{392BDB75-5F82-F329-6205-F0912FD9A94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see how to do classification with logistic regression and introduce the important sigmoid function</a:t>
            </a:r>
          </a:p>
        </p:txBody>
      </p:sp>
    </p:spTree>
    <p:extLst>
      <p:ext uri="{BB962C8B-B14F-4D97-AF65-F5344CB8AC3E}">
        <p14:creationId xmlns:p14="http://schemas.microsoft.com/office/powerpoint/2010/main" val="3386973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assume for the moment that we’ve already learned a real-valued weight for each of these features, and that the 6 weights corresponding to the 6 features are as follows.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for example indicates how important a feature the number of positive lexicon words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great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nice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enjoyable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etc.) is to a positive sentiment decision,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tells us the importance of negative lexicon words. Note that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2.5 is positive,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−5.0, meaning that negative words are negatively associated with a positive sentiment decision, and are about twice as important as positive words.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22</a:t>
            </a:fld>
            <a:endParaRPr lang="en-US"/>
          </a:p>
        </p:txBody>
      </p:sp>
    </p:spTree>
    <p:extLst>
      <p:ext uri="{BB962C8B-B14F-4D97-AF65-F5344CB8AC3E}">
        <p14:creationId xmlns:p14="http://schemas.microsoft.com/office/powerpoint/2010/main" val="2002901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these 6 features and the input review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23</a:t>
            </a:fld>
            <a:endParaRPr lang="en-US"/>
          </a:p>
        </p:txBody>
      </p:sp>
    </p:spTree>
    <p:extLst>
      <p:ext uri="{BB962C8B-B14F-4D97-AF65-F5344CB8AC3E}">
        <p14:creationId xmlns:p14="http://schemas.microsoft.com/office/powerpoint/2010/main" val="509649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25</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now turn to learning the parameters for logistic regression.  We'll start with the cross-entropy loss function</a:t>
            </a:r>
          </a:p>
        </p:txBody>
      </p:sp>
    </p:spTree>
    <p:extLst>
      <p:ext uri="{BB962C8B-B14F-4D97-AF65-F5344CB8AC3E}">
        <p14:creationId xmlns:p14="http://schemas.microsoft.com/office/powerpoint/2010/main" val="3211807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This requires two components. The first is a metric for how close the current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is to the true gold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Rather than measure similarity, we usually talk about the opposite of this: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distance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between the system output and the gold output, and we call this distance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loss</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function or 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cost</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function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we’ll introduce the loss function that is commonly used for logistic regression and also for neural networks,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br>
              <a:rPr kumimoji="1" lang="en-US" sz="1200" kern="1200" dirty="0">
                <a:solidFill>
                  <a:schemeClr val="tx1"/>
                </a:solidFill>
                <a:effectLst/>
                <a:latin typeface="Arial" pitchFamily="-65" charset="0"/>
                <a:ea typeface="ＭＳ Ｐゴシック" pitchFamily="-65" charset="-128"/>
                <a:cs typeface="ＭＳ Ｐゴシック" pitchFamily="-65" charset="-128"/>
              </a:rPr>
            </a:br>
            <a:r>
              <a:rPr kumimoji="1" lang="en-US" sz="1200" kern="1200" dirty="0">
                <a:solidFill>
                  <a:schemeClr val="tx1"/>
                </a:solidFill>
                <a:effectLst/>
                <a:latin typeface="Arial" pitchFamily="-65" charset="0"/>
                <a:ea typeface="ＭＳ Ｐゴシック" pitchFamily="-65" charset="-128"/>
                <a:cs typeface="ＭＳ Ｐゴシック" pitchFamily="-65" charset="-128"/>
              </a:rPr>
              <a:t>The second thing we need is an optimization algorithm for iteratively updating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weights so as to minimize this loss function. The standard algorithm for this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descent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introduce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stochastic gradient descent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algorithm in the following section.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26</a:t>
            </a:fld>
            <a:endParaRPr lang="en-US"/>
          </a:p>
        </p:txBody>
      </p:sp>
    </p:spTree>
    <p:extLst>
      <p:ext uri="{BB962C8B-B14F-4D97-AF65-F5344CB8AC3E}">
        <p14:creationId xmlns:p14="http://schemas.microsoft.com/office/powerpoint/2010/main" val="2727729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derive this loss function, applied to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We’d like to learn weights that maximize the probability of the correct label, that's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27</a:t>
            </a:fld>
            <a:endParaRPr lang="en-US"/>
          </a:p>
        </p:txBody>
      </p:sp>
    </p:spTree>
    <p:extLst>
      <p:ext uri="{BB962C8B-B14F-4D97-AF65-F5344CB8AC3E}">
        <p14:creationId xmlns:p14="http://schemas.microsoft.com/office/powerpoint/2010/main" val="1534709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By contrast, let’s pretend instead that the example was actually negative, i.e.,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(perhaps the reviewer went on to say “But bottom line, the movie is terrible! I beg you not to see it!”) . In this case our model is confused, the model is wrong, so we’d want the loss to be higher. Let's plug 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and 1−</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.31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32</a:t>
            </a:fld>
            <a:endParaRPr lang="en-US"/>
          </a:p>
        </p:txBody>
      </p:sp>
    </p:spTree>
    <p:extLst>
      <p:ext uri="{BB962C8B-B14F-4D97-AF65-F5344CB8AC3E}">
        <p14:creationId xmlns:p14="http://schemas.microsoft.com/office/powerpoint/2010/main" val="1264324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34</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stochastic gradient descent algorithm used for optimizing the weights for logistic regression and neural networks.</a:t>
            </a:r>
          </a:p>
        </p:txBody>
      </p:sp>
    </p:spTree>
    <p:extLst>
      <p:ext uri="{BB962C8B-B14F-4D97-AF65-F5344CB8AC3E}">
        <p14:creationId xmlns:p14="http://schemas.microsoft.com/office/powerpoint/2010/main" val="3816942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magnitude of the amount to move in gradient descent is the value of the slope of the loss function (with respect to w) weighted by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 higher (faster) learning rate means that we should move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on each step. The change we make in our parameter is the learning rate times the gradient (or the slope, in our single-variable example)</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35</a:t>
            </a:fld>
            <a:endParaRPr lang="en-US"/>
          </a:p>
        </p:txBody>
      </p:sp>
    </p:spTree>
    <p:extLst>
      <p:ext uri="{BB962C8B-B14F-4D97-AF65-F5344CB8AC3E}">
        <p14:creationId xmlns:p14="http://schemas.microsoft.com/office/powerpoint/2010/main" val="1711264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Now let’s extend the intuition from a function of one scalar variable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many variables, because we don’t just want to move left or right, we want to know where in the N-dimensional space (of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parameters that make up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should move.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just such a vector; it expresses the directional components of the sharpest slope along each of those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dimensions. </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36</a:t>
            </a:fld>
            <a:endParaRPr lang="en-US"/>
          </a:p>
        </p:txBody>
      </p:sp>
    </p:spTree>
    <p:extLst>
      <p:ext uri="{BB962C8B-B14F-4D97-AF65-F5344CB8AC3E}">
        <p14:creationId xmlns:p14="http://schemas.microsoft.com/office/powerpoint/2010/main" val="4154813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In an actual logistic regression, the parameter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much longer than 1 or 2, since the input feature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can be quite long, and we need a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for each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each dimension/variable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(plus the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will have a component that tells us the slope with respect to that variable. Essentially we’re asking: “How much would a small change in that 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influence the total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each dimension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express the slope as a partial derivative of the loss function with respect to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is then defined as a vector of these partials.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37</a:t>
            </a:fld>
            <a:endParaRPr lang="en-US"/>
          </a:p>
        </p:txBody>
      </p:sp>
    </p:spTree>
    <p:extLst>
      <p:ext uri="{BB962C8B-B14F-4D97-AF65-F5344CB8AC3E}">
        <p14:creationId xmlns:p14="http://schemas.microsoft.com/office/powerpoint/2010/main" val="3256814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bias term</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also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intercept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another real number that’s added to the weighted inputs. In the rest of the book we’ll represent such sums using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dot product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notation from linear algebra. The dot product of two vectors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written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the sum of the products of the corresponding elements of each vector.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9</a:t>
            </a:fld>
            <a:endParaRPr lang="en-US"/>
          </a:p>
        </p:txBody>
      </p:sp>
    </p:spTree>
    <p:extLst>
      <p:ext uri="{BB962C8B-B14F-4D97-AF65-F5344CB8AC3E}">
        <p14:creationId xmlns:p14="http://schemas.microsoft.com/office/powerpoint/2010/main" val="1276206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If we’re just imagining two weight dimensions (say for one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one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might be a vector with two orthogonal components, each of which tells us how much the ground slopes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and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This figure shows a visualization of the value of a 2-dimensional gradient vector taken at the red point.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38</a:t>
            </a:fld>
            <a:endParaRPr lang="en-US"/>
          </a:p>
        </p:txBody>
      </p:sp>
    </p:spTree>
    <p:extLst>
      <p:ext uri="{BB962C8B-B14F-4D97-AF65-F5344CB8AC3E}">
        <p14:creationId xmlns:p14="http://schemas.microsoft.com/office/powerpoint/2010/main" val="1979213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a vector of gradients.  We’ll represent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make the dependence 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obvious: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39</a:t>
            </a:fld>
            <a:endParaRPr lang="en-US"/>
          </a:p>
        </p:txBody>
      </p:sp>
    </p:spTree>
    <p:extLst>
      <p:ext uri="{BB962C8B-B14F-4D97-AF65-F5344CB8AC3E}">
        <p14:creationId xmlns:p14="http://schemas.microsoft.com/office/powerpoint/2010/main" val="1548115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In order to update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definition for the gradient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Recall that for logistic regression, the cross-entropy loss function 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It turns out that the derivative of this function for one observation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the gradient with respect to a single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a very intuitive value: the difference between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our estimated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that observation, multiplied by the corresponding input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40</a:t>
            </a:fld>
            <a:endParaRPr lang="en-US"/>
          </a:p>
        </p:txBody>
      </p:sp>
    </p:spTree>
    <p:extLst>
      <p:ext uri="{BB962C8B-B14F-4D97-AF65-F5344CB8AC3E}">
        <p14:creationId xmlns:p14="http://schemas.microsoft.com/office/powerpoint/2010/main" val="3057167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an online algorithm that minimizes the loss function by computing its gradient after each training example, and nudging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right direction (the opposite direction of the gradient). The algorithm can terminate when it converges (or when the gradient norm &lt;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ε),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or when progress halts (for example when the loss starts going up on a held-out 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41</a:t>
            </a:fld>
            <a:endParaRPr lang="en-US"/>
          </a:p>
        </p:txBody>
      </p:sp>
    </p:spTree>
    <p:extLst>
      <p:ext uri="{BB962C8B-B14F-4D97-AF65-F5344CB8AC3E}">
        <p14:creationId xmlns:p14="http://schemas.microsoft.com/office/powerpoint/2010/main" val="1280132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hyperparameter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must be adjusted. If it’s too high, the learner will take steps that are too large, overshooting the minimum of the loss function. If it’s too low, the learner will take steps that are too small, and take too long to get to the minimum. It is common to start with a higher learning rate and then slowly decrease it. Hyperparameters are a special kind of parameter for any machine learning model. Unlike regular parameters of a model (weights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are learned by the algorithm from the training set, hyperparameters are special parameters chosen by the algorithm designer that affect how the algorithm works.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42</a:t>
            </a:fld>
            <a:endParaRPr lang="en-US"/>
          </a:p>
        </p:txBody>
      </p:sp>
    </p:spTree>
    <p:extLst>
      <p:ext uri="{BB962C8B-B14F-4D97-AF65-F5344CB8AC3E}">
        <p14:creationId xmlns:p14="http://schemas.microsoft.com/office/powerpoint/2010/main" val="1650410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walk through an example of stochastic descent and give a few more details.</a:t>
            </a:r>
          </a:p>
        </p:txBody>
      </p:sp>
    </p:spTree>
    <p:extLst>
      <p:ext uri="{BB962C8B-B14F-4D97-AF65-F5344CB8AC3E}">
        <p14:creationId xmlns:p14="http://schemas.microsoft.com/office/powerpoint/2010/main" val="778491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walk though a single step of the gradient descent algorithm. We’ll use a simplified version of our sentiment classification example as it sees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whose correct value is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(this is a positive review), and with only two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3 (count of positive lexicon words),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2 (count of negative lexicon words). Let’s assume the initial weights and bias in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a:t>
            </a:r>
            <a:r>
              <a:rPr kumimoji="1" lang="en-US" sz="1200" kern="1200" dirty="0">
                <a:solidFill>
                  <a:schemeClr val="tx1"/>
                </a:solidFill>
                <a:effectLst/>
                <a:latin typeface="Arial" pitchFamily="-65" charset="0"/>
                <a:ea typeface="ＭＳ Ｐゴシック" pitchFamily="-65" charset="-128"/>
                <a:cs typeface="ＭＳ Ｐゴシック" pitchFamily="-65" charset="-128"/>
              </a:rPr>
              <a:t>_</a:t>
            </a:r>
            <a:r>
              <a:rPr kumimoji="1" lang="el-GR" sz="1200" kern="1200" dirty="0">
                <a:solidFill>
                  <a:schemeClr val="tx1"/>
                </a:solidFill>
                <a:effectLst/>
                <a:latin typeface="Arial" pitchFamily="-65" charset="0"/>
                <a:ea typeface="ＭＳ Ｐゴシック" pitchFamily="-65" charset="-128"/>
                <a:cs typeface="ＭＳ Ｐゴシック" pitchFamily="-65" charset="-128"/>
              </a:rPr>
              <a:t>0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are all set to 0, and the initial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0.1: </a:t>
            </a:r>
            <a:endParaRPr lang="en-US" dirty="0"/>
          </a:p>
          <a:p>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44</a:t>
            </a:fld>
            <a:endParaRPr lang="en-US"/>
          </a:p>
        </p:txBody>
      </p:sp>
    </p:spTree>
    <p:extLst>
      <p:ext uri="{BB962C8B-B14F-4D97-AF65-F5344CB8AC3E}">
        <p14:creationId xmlns:p14="http://schemas.microsoft.com/office/powerpoint/2010/main" val="778863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our update equation for SGD. In order to do this update to theta, we'll need to know the gradient of the loss function.  In our mini example there are three parameters, so the gradient vector has 3 dimensions, for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the first gradient as follows: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45</a:t>
            </a:fld>
            <a:endParaRPr lang="en-US"/>
          </a:p>
        </p:txBody>
      </p:sp>
    </p:spTree>
    <p:extLst>
      <p:ext uri="{BB962C8B-B14F-4D97-AF65-F5344CB8AC3E}">
        <p14:creationId xmlns:p14="http://schemas.microsoft.com/office/powerpoint/2010/main" val="3797165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49</a:t>
            </a:fld>
            <a:endParaRPr lang="en-US"/>
          </a:p>
        </p:txBody>
      </p:sp>
    </p:spTree>
    <p:extLst>
      <p:ext uri="{BB962C8B-B14F-4D97-AF65-F5344CB8AC3E}">
        <p14:creationId xmlns:p14="http://schemas.microsoft.com/office/powerpoint/2010/main" val="1069891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52</a:t>
            </a:fld>
            <a:endParaRPr lang="en-US"/>
          </a:p>
        </p:txBody>
      </p:sp>
    </p:spTree>
    <p:extLst>
      <p:ext uri="{BB962C8B-B14F-4D97-AF65-F5344CB8AC3E}">
        <p14:creationId xmlns:p14="http://schemas.microsoft.com/office/powerpoint/2010/main" val="1543871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nothing in Eq. 5.3 forces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be a legal probability, that is, to lie between 0 and 1. In fact, since weights are real-valued, the output might even be negative;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ranges from −∞ to ∞.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11</a:t>
            </a:fld>
            <a:endParaRPr lang="en-US"/>
          </a:p>
        </p:txBody>
      </p:sp>
    </p:spTree>
    <p:extLst>
      <p:ext uri="{BB962C8B-B14F-4D97-AF65-F5344CB8AC3E}">
        <p14:creationId xmlns:p14="http://schemas.microsoft.com/office/powerpoint/2010/main" val="37439888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this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be a positive example. We would expect that after seeing more negative examples with high counts of negative words, that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the weight for the "negative lexicon feature', would shift to have a negative value.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53</a:t>
            </a:fld>
            <a:endParaRPr lang="en-US"/>
          </a:p>
        </p:txBody>
      </p:sp>
    </p:spTree>
    <p:extLst>
      <p:ext uri="{BB962C8B-B14F-4D97-AF65-F5344CB8AC3E}">
        <p14:creationId xmlns:p14="http://schemas.microsoft.com/office/powerpoint/2010/main" val="4242790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called stochastic because it chooses a single random example at a time, moving the weights so as to improve performance on that single example. That can result in very choppy movements, so it’s common to compute the gradient over batches of training instances rather than a single instance.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For example in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batch training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compute the gradient over the entire dataset. By seeing so many examples, batch training offers a superb estimate of which direction to move the weights, at the cost of spending a lot of time processing every single example in the training set to compute this perfect direction.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A compromise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mini-batch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training: we train on a group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examples (perhaps 512, or 1024) that is less than the whole dataset.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Mini-batch training also has the advantage of computational efficiency. The mini-batches can easily be vectorized, choosing the size of the mini-batch based on the computational resources. This allows us to process all the exam-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ples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one mini-batch in parallel and then accumulate the loss, something that’s not possible with individual or batch training.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54</a:t>
            </a:fld>
            <a:endParaRPr lang="en-US"/>
          </a:p>
        </p:txBody>
      </p:sp>
    </p:spTree>
    <p:extLst>
      <p:ext uri="{BB962C8B-B14F-4D97-AF65-F5344CB8AC3E}">
        <p14:creationId xmlns:p14="http://schemas.microsoft.com/office/powerpoint/2010/main" val="3654673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walk through an example of stochastic descent and give a few more details.</a:t>
            </a:r>
          </a:p>
        </p:txBody>
      </p:sp>
    </p:spTree>
    <p:extLst>
      <p:ext uri="{BB962C8B-B14F-4D97-AF65-F5344CB8AC3E}">
        <p14:creationId xmlns:p14="http://schemas.microsoft.com/office/powerpoint/2010/main" val="778491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69</a:t>
            </a:fld>
            <a:endParaRPr lang="en-US"/>
          </a:p>
        </p:txBody>
      </p:sp>
    </p:spTree>
    <p:extLst>
      <p:ext uri="{BB962C8B-B14F-4D97-AF65-F5344CB8AC3E}">
        <p14:creationId xmlns:p14="http://schemas.microsoft.com/office/powerpoint/2010/main" val="1112062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The 1/1+e^-z (so-named because it looks like an s) is also called the logistic function. It takes a real value and maps it to the range [0, 1</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It is nearly linear around 0 but outlier values get squashed toward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12</a:t>
            </a:fld>
            <a:endParaRPr lang="en-US"/>
          </a:p>
        </p:txBody>
      </p:sp>
    </p:spTree>
    <p:extLst>
      <p:ext uri="{BB962C8B-B14F-4D97-AF65-F5344CB8AC3E}">
        <p14:creationId xmlns:p14="http://schemas.microsoft.com/office/powerpoint/2010/main" val="3501909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We’re almost there. If we apply the sigmoid to the sum of the weighted features, we get a number between 0 and 1. To make it a probability, we just need to make sure that the two cases,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sum to 1. We can do this as follows: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14</a:t>
            </a:fld>
            <a:endParaRPr lang="en-US"/>
          </a:p>
        </p:txBody>
      </p:sp>
    </p:spTree>
    <p:extLst>
      <p:ext uri="{BB962C8B-B14F-4D97-AF65-F5344CB8AC3E}">
        <p14:creationId xmlns:p14="http://schemas.microsoft.com/office/powerpoint/2010/main" val="3535364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has the property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15</a:t>
            </a:fld>
            <a:endParaRPr lang="en-US"/>
          </a:p>
        </p:txBody>
      </p:sp>
    </p:spTree>
    <p:extLst>
      <p:ext uri="{BB962C8B-B14F-4D97-AF65-F5344CB8AC3E}">
        <p14:creationId xmlns:p14="http://schemas.microsoft.com/office/powerpoint/2010/main" val="3198308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walk through an example using logistic regression to do sentiment classification</a:t>
            </a:r>
          </a:p>
        </p:txBody>
      </p:sp>
    </p:spTree>
    <p:extLst>
      <p:ext uri="{BB962C8B-B14F-4D97-AF65-F5344CB8AC3E}">
        <p14:creationId xmlns:p14="http://schemas.microsoft.com/office/powerpoint/2010/main" val="427630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Suppose we are doing binary sentiment classification on movie review text, and we would like to know whether to assign the sentiment class 1=positive or 0=negative to the following review</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20</a:t>
            </a:fld>
            <a:endParaRPr lang="en-US"/>
          </a:p>
        </p:txBody>
      </p:sp>
    </p:spTree>
    <p:extLst>
      <p:ext uri="{BB962C8B-B14F-4D97-AF65-F5344CB8AC3E}">
        <p14:creationId xmlns:p14="http://schemas.microsoft.com/office/powerpoint/2010/main" val="1783098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We’ll represent each input observation by the 6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6 of the input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21</a:t>
            </a:fld>
            <a:endParaRPr lang="en-US"/>
          </a:p>
        </p:txBody>
      </p:sp>
    </p:spTree>
    <p:extLst>
      <p:ext uri="{BB962C8B-B14F-4D97-AF65-F5344CB8AC3E}">
        <p14:creationId xmlns:p14="http://schemas.microsoft.com/office/powerpoint/2010/main" val="3897553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pPr/>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pPr/>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84523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829042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23876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1491288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02501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679452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730903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2977695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buNone/>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pPr/>
              <a:t>9/11/2024</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pPr/>
              <a:t>‹#›</a:t>
            </a:fld>
            <a:endParaRPr lang="en-US"/>
          </a:p>
        </p:txBody>
      </p:sp>
    </p:spTree>
    <p:extLst>
      <p:ext uri="{BB962C8B-B14F-4D97-AF65-F5344CB8AC3E}">
        <p14:creationId xmlns:p14="http://schemas.microsoft.com/office/powerpoint/2010/main" val="214196050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pPr/>
              <a:t>9/11/2024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pPr/>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41880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pPr/>
              <a:t>9/11/2024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pPr/>
              <a:t>‹#›</a:t>
            </a:fld>
            <a:endParaRPr lang="en-US"/>
          </a:p>
        </p:txBody>
      </p:sp>
    </p:spTree>
    <p:extLst>
      <p:ext uri="{BB962C8B-B14F-4D97-AF65-F5344CB8AC3E}">
        <p14:creationId xmlns:p14="http://schemas.microsoft.com/office/powerpoint/2010/main" val="4002745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pPr/>
              <a:t>9/11/2024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pPr/>
              <a:t>‹#›</a:t>
            </a:fld>
            <a:endParaRPr lang="en-US"/>
          </a:p>
        </p:txBody>
      </p:sp>
    </p:spTree>
    <p:extLst>
      <p:ext uri="{BB962C8B-B14F-4D97-AF65-F5344CB8AC3E}">
        <p14:creationId xmlns:p14="http://schemas.microsoft.com/office/powerpoint/2010/main" val="775501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pPr/>
              <a:t>9/11/2024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pPr/>
              <a:t>‹#›</a:t>
            </a:fld>
            <a:endParaRPr lang="en-US"/>
          </a:p>
        </p:txBody>
      </p:sp>
    </p:spTree>
    <p:extLst>
      <p:ext uri="{BB962C8B-B14F-4D97-AF65-F5344CB8AC3E}">
        <p14:creationId xmlns:p14="http://schemas.microsoft.com/office/powerpoint/2010/main" val="3756271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pPr/>
              <a:t>9/11/2024</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pPr/>
              <a:t>‹#›</a:t>
            </a:fld>
            <a:endParaRPr lang="en-US"/>
          </a:p>
        </p:txBody>
      </p:sp>
    </p:spTree>
    <p:extLst>
      <p:ext uri="{BB962C8B-B14F-4D97-AF65-F5344CB8AC3E}">
        <p14:creationId xmlns:p14="http://schemas.microsoft.com/office/powerpoint/2010/main" val="1975602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pPr/>
              <a:t>9/11/2024</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pPr/>
              <a:t>‹#›</a:t>
            </a:fld>
            <a:endParaRPr lang="en-US"/>
          </a:p>
        </p:txBody>
      </p:sp>
    </p:spTree>
    <p:extLst>
      <p:ext uri="{BB962C8B-B14F-4D97-AF65-F5344CB8AC3E}">
        <p14:creationId xmlns:p14="http://schemas.microsoft.com/office/powerpoint/2010/main" val="1889473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4289661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pPr/>
              <a:t>9/11/2024</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pPr/>
              <a:t>‹#›</a:t>
            </a:fld>
            <a:endParaRPr lang="en-US"/>
          </a:p>
        </p:txBody>
      </p:sp>
    </p:spTree>
    <p:extLst>
      <p:ext uri="{BB962C8B-B14F-4D97-AF65-F5344CB8AC3E}">
        <p14:creationId xmlns:p14="http://schemas.microsoft.com/office/powerpoint/2010/main" val="295423319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8.emf"/></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emf"/></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3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4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9.emf"/></Relationships>
</file>

<file path=ppt/slides/_rels/slide4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1.em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1.em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1.em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1.em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1.em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4.emf"/></Relationships>
</file>

<file path=ppt/slides/_rels/slide5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4.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6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6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609F1-2B95-5B0A-5AA5-F33251C8ED72}"/>
              </a:ext>
            </a:extLst>
          </p:cNvPr>
          <p:cNvSpPr>
            <a:spLocks noGrp="1"/>
          </p:cNvSpPr>
          <p:nvPr>
            <p:ph type="ctrTitle"/>
          </p:nvPr>
        </p:nvSpPr>
        <p:spPr/>
        <p:txBody>
          <a:bodyPr>
            <a:normAutofit/>
          </a:bodyPr>
          <a:lstStyle/>
          <a:p>
            <a:r>
              <a:rPr lang="en-US" sz="4400" dirty="0"/>
              <a:t>From</a:t>
            </a:r>
            <a:br>
              <a:rPr lang="en-US" sz="4400" dirty="0"/>
            </a:br>
            <a:r>
              <a:rPr lang="en-US" sz="4400" dirty="0"/>
              <a:t>Logistic Regression to Neural Networks</a:t>
            </a:r>
            <a:endParaRPr lang="en-PK" sz="4400" dirty="0"/>
          </a:p>
        </p:txBody>
      </p:sp>
    </p:spTree>
    <p:extLst>
      <p:ext uri="{BB962C8B-B14F-4D97-AF65-F5344CB8AC3E}">
        <p14:creationId xmlns:p14="http://schemas.microsoft.com/office/powerpoint/2010/main" val="3709612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CA7E-4D65-7F4C-A69B-001032AABEA9}"/>
              </a:ext>
            </a:extLst>
          </p:cNvPr>
          <p:cNvSpPr>
            <a:spLocks noGrp="1"/>
          </p:cNvSpPr>
          <p:nvPr>
            <p:ph type="title"/>
          </p:nvPr>
        </p:nvSpPr>
        <p:spPr/>
        <p:txBody>
          <a:bodyPr/>
          <a:lstStyle/>
          <a:p>
            <a:r>
              <a:rPr lang="en-US" dirty="0"/>
              <a:t>But we want a probabilistic classifier</a:t>
            </a:r>
          </a:p>
        </p:txBody>
      </p:sp>
      <p:sp>
        <p:nvSpPr>
          <p:cNvPr id="3" name="Content Placeholder 2">
            <a:extLst>
              <a:ext uri="{FF2B5EF4-FFF2-40B4-BE49-F238E27FC236}">
                <a16:creationId xmlns:a16="http://schemas.microsoft.com/office/drawing/2014/main" id="{8148DD0F-7B83-A74A-9403-D475D03C12CF}"/>
              </a:ext>
            </a:extLst>
          </p:cNvPr>
          <p:cNvSpPr>
            <a:spLocks noGrp="1"/>
          </p:cNvSpPr>
          <p:nvPr>
            <p:ph idx="1"/>
          </p:nvPr>
        </p:nvSpPr>
        <p:spPr/>
        <p:txBody>
          <a:bodyPr/>
          <a:lstStyle/>
          <a:p>
            <a:r>
              <a:rPr lang="en-US" sz="3200" dirty="0"/>
              <a:t>We need to formalize “sum is high”.</a:t>
            </a:r>
          </a:p>
          <a:p>
            <a:r>
              <a:rPr lang="en-US" sz="3200" dirty="0"/>
              <a:t>We want a model that can tell us:</a:t>
            </a:r>
          </a:p>
          <a:p>
            <a:pPr marL="457200" lvl="1" indent="0">
              <a:buNone/>
            </a:pPr>
            <a:r>
              <a:rPr lang="en-US" sz="2800" dirty="0"/>
              <a:t>p(y=1|x;</a:t>
            </a:r>
            <a:r>
              <a:rPr lang="en-US" sz="2800" dirty="0">
                <a:latin typeface="Calibri" charset="0"/>
              </a:rPr>
              <a:t> </a:t>
            </a:r>
            <a:r>
              <a:rPr lang="en-US" sz="2800" dirty="0" err="1">
                <a:latin typeface="Calibri" charset="0"/>
              </a:rPr>
              <a:t>θ</a:t>
            </a:r>
            <a:r>
              <a:rPr lang="en-US" sz="2800" dirty="0">
                <a:latin typeface="Calibri" charset="0"/>
              </a:rPr>
              <a:t>)</a:t>
            </a:r>
            <a:endParaRPr lang="en-US" sz="2800" dirty="0"/>
          </a:p>
          <a:p>
            <a:pPr marL="457200" lvl="1" indent="0">
              <a:buNone/>
            </a:pPr>
            <a:r>
              <a:rPr lang="en-US" sz="2800" dirty="0"/>
              <a:t>p(y=0|x; </a:t>
            </a:r>
            <a:r>
              <a:rPr lang="en-US" sz="2800" dirty="0" err="1">
                <a:latin typeface="Calibri" charset="0"/>
              </a:rPr>
              <a:t>θ</a:t>
            </a:r>
            <a:r>
              <a:rPr lang="en-US" sz="2800" dirty="0"/>
              <a:t>)</a:t>
            </a:r>
          </a:p>
        </p:txBody>
      </p:sp>
    </p:spTree>
    <p:extLst>
      <p:ext uri="{BB962C8B-B14F-4D97-AF65-F5344CB8AC3E}">
        <p14:creationId xmlns:p14="http://schemas.microsoft.com/office/powerpoint/2010/main" val="1247796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96AE7-F6BE-2E48-902E-151BC867E8C2}"/>
              </a:ext>
            </a:extLst>
          </p:cNvPr>
          <p:cNvSpPr>
            <a:spLocks noGrp="1"/>
          </p:cNvSpPr>
          <p:nvPr>
            <p:ph type="title"/>
          </p:nvPr>
        </p:nvSpPr>
        <p:spPr>
          <a:xfrm>
            <a:off x="598966" y="285750"/>
            <a:ext cx="8545033" cy="742950"/>
          </a:xfrm>
        </p:spPr>
        <p:txBody>
          <a:bodyPr>
            <a:normAutofit fontScale="90000"/>
          </a:bodyPr>
          <a:lstStyle/>
          <a:p>
            <a:r>
              <a:rPr lang="en-US" dirty="0"/>
              <a:t> The problem:  z isn't a probability, it's just a number!</a:t>
            </a:r>
          </a:p>
        </p:txBody>
      </p:sp>
      <p:sp>
        <p:nvSpPr>
          <p:cNvPr id="8" name="Content Placeholder 7">
            <a:extLst>
              <a:ext uri="{FF2B5EF4-FFF2-40B4-BE49-F238E27FC236}">
                <a16:creationId xmlns:a16="http://schemas.microsoft.com/office/drawing/2014/main" id="{2EB2DC85-7C39-044B-993D-89D8C9223188}"/>
              </a:ext>
            </a:extLst>
          </p:cNvPr>
          <p:cNvSpPr>
            <a:spLocks noGrp="1"/>
          </p:cNvSpPr>
          <p:nvPr>
            <p:ph idx="1"/>
          </p:nvPr>
        </p:nvSpPr>
        <p:spPr>
          <a:xfrm>
            <a:off x="381000" y="2190750"/>
            <a:ext cx="8305799" cy="3017520"/>
          </a:xfrm>
        </p:spPr>
        <p:txBody>
          <a:bodyPr>
            <a:normAutofit/>
          </a:bodyPr>
          <a:lstStyle/>
          <a:p>
            <a:r>
              <a:rPr lang="en-US" sz="2800" dirty="0"/>
              <a:t>Solution: use a function of z that goes from 0 to 1</a:t>
            </a:r>
          </a:p>
        </p:txBody>
      </p:sp>
      <p:pic>
        <p:nvPicPr>
          <p:cNvPr id="2050" name="Picture 2"/>
          <p:cNvPicPr>
            <a:picLocks noChangeAspect="1" noChangeArrowheads="1"/>
          </p:cNvPicPr>
          <p:nvPr/>
        </p:nvPicPr>
        <p:blipFill>
          <a:blip r:embed="rId3"/>
          <a:srcRect/>
          <a:stretch>
            <a:fillRect/>
          </a:stretch>
        </p:blipFill>
        <p:spPr bwMode="auto">
          <a:xfrm>
            <a:off x="3276599" y="1047750"/>
            <a:ext cx="2602523" cy="4572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1524000" y="2952750"/>
            <a:ext cx="5715000" cy="1327796"/>
          </a:xfrm>
          <a:prstGeom prst="rect">
            <a:avLst/>
          </a:prstGeom>
          <a:noFill/>
          <a:ln w="9525">
            <a:noFill/>
            <a:miter lim="800000"/>
            <a:headEnd/>
            <a:tailEnd/>
          </a:ln>
          <a:effectLst/>
        </p:spPr>
      </p:pic>
    </p:spTree>
    <p:extLst>
      <p:ext uri="{BB962C8B-B14F-4D97-AF65-F5344CB8AC3E}">
        <p14:creationId xmlns:p14="http://schemas.microsoft.com/office/powerpoint/2010/main" val="1684656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p:txBody>
          <a:bodyPr>
            <a:normAutofit fontScale="90000"/>
          </a:bodyPr>
          <a:lstStyle/>
          <a:p>
            <a:r>
              <a:rPr lang="en-US" dirty="0"/>
              <a:t>The very useful sigmoid or logistic function</a:t>
            </a:r>
          </a:p>
        </p:txBody>
      </p:sp>
      <p:sp>
        <p:nvSpPr>
          <p:cNvPr id="4" name="Slide Number Placeholder 3">
            <a:extLst>
              <a:ext uri="{FF2B5EF4-FFF2-40B4-BE49-F238E27FC236}">
                <a16:creationId xmlns:a16="http://schemas.microsoft.com/office/drawing/2014/main" id="{ED252895-6ACF-7747-84BE-4D66CBE10F90}"/>
              </a:ext>
            </a:extLst>
          </p:cNvPr>
          <p:cNvSpPr>
            <a:spLocks noGrp="1"/>
          </p:cNvSpPr>
          <p:nvPr>
            <p:ph type="sldNum" sz="quarter" idx="12"/>
          </p:nvPr>
        </p:nvSpPr>
        <p:spPr/>
        <p:txBody>
          <a:bodyPr/>
          <a:lstStyle/>
          <a:p>
            <a:fld id="{D07771B2-D7F7-364E-B6F3-F7FE93606BCE}" type="slidenum">
              <a:rPr lang="en-US" smtClean="0"/>
              <a:pPr/>
              <a:t>12</a:t>
            </a:fld>
            <a:endParaRPr lang="en-US"/>
          </a:p>
        </p:txBody>
      </p:sp>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3"/>
          <a:stretch>
            <a:fillRect/>
          </a:stretch>
        </p:blipFill>
        <p:spPr>
          <a:xfrm>
            <a:off x="685800" y="1244038"/>
            <a:ext cx="7970496" cy="3816857"/>
          </a:xfrm>
          <a:prstGeom prst="rect">
            <a:avLst/>
          </a:prstGeom>
        </p:spPr>
      </p:pic>
      <p:sp>
        <p:nvSpPr>
          <p:cNvPr id="3" name="Rectangle 2">
            <a:extLst>
              <a:ext uri="{FF2B5EF4-FFF2-40B4-BE49-F238E27FC236}">
                <a16:creationId xmlns:a16="http://schemas.microsoft.com/office/drawing/2014/main" id="{B4F5679F-01C2-1542-9FCF-DE147F85918C}"/>
              </a:ext>
            </a:extLst>
          </p:cNvPr>
          <p:cNvSpPr/>
          <p:nvPr/>
        </p:nvSpPr>
        <p:spPr>
          <a:xfrm>
            <a:off x="1447800" y="2423371"/>
            <a:ext cx="2514600" cy="4531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71F7416-2114-F34A-B323-A70C4910DABB}"/>
              </a:ext>
            </a:extLst>
          </p:cNvPr>
          <p:cNvPicPr>
            <a:picLocks noChangeAspect="1"/>
          </p:cNvPicPr>
          <p:nvPr/>
        </p:nvPicPr>
        <p:blipFill>
          <a:blip r:embed="rId4"/>
          <a:stretch>
            <a:fillRect/>
          </a:stretch>
        </p:blipFill>
        <p:spPr>
          <a:xfrm>
            <a:off x="1143000" y="2038350"/>
            <a:ext cx="3959946" cy="1519979"/>
          </a:xfrm>
          <a:prstGeom prst="rect">
            <a:avLst/>
          </a:prstGeom>
        </p:spPr>
      </p:pic>
    </p:spTree>
    <p:extLst>
      <p:ext uri="{BB962C8B-B14F-4D97-AF65-F5344CB8AC3E}">
        <p14:creationId xmlns:p14="http://schemas.microsoft.com/office/powerpoint/2010/main" val="3947080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D0FBA-B963-034D-8645-74ACA25129BA}"/>
              </a:ext>
            </a:extLst>
          </p:cNvPr>
          <p:cNvSpPr>
            <a:spLocks noGrp="1"/>
          </p:cNvSpPr>
          <p:nvPr>
            <p:ph type="title"/>
          </p:nvPr>
        </p:nvSpPr>
        <p:spPr/>
        <p:txBody>
          <a:bodyPr/>
          <a:lstStyle/>
          <a:p>
            <a:r>
              <a:rPr lang="en-US" dirty="0"/>
              <a:t>Idea of logistic regression</a:t>
            </a:r>
          </a:p>
        </p:txBody>
      </p:sp>
      <p:sp>
        <p:nvSpPr>
          <p:cNvPr id="3" name="Content Placeholder 2">
            <a:extLst>
              <a:ext uri="{FF2B5EF4-FFF2-40B4-BE49-F238E27FC236}">
                <a16:creationId xmlns:a16="http://schemas.microsoft.com/office/drawing/2014/main" id="{4FB13DBF-FEB8-CE4C-8B4B-B26F16365A3D}"/>
              </a:ext>
            </a:extLst>
          </p:cNvPr>
          <p:cNvSpPr>
            <a:spLocks noGrp="1"/>
          </p:cNvSpPr>
          <p:nvPr>
            <p:ph idx="1"/>
          </p:nvPr>
        </p:nvSpPr>
        <p:spPr/>
        <p:txBody>
          <a:bodyPr/>
          <a:lstStyle/>
          <a:p>
            <a:r>
              <a:rPr lang="en-US" sz="3600" dirty="0">
                <a:latin typeface="Calibri" panose="020F0502020204030204" pitchFamily="34" charset="0"/>
                <a:cs typeface="Calibri" panose="020F0502020204030204" pitchFamily="34" charset="0"/>
              </a:rPr>
              <a:t>We’ll compute </a:t>
            </a:r>
            <a:r>
              <a:rPr lang="en-US" sz="3600" dirty="0" err="1">
                <a:latin typeface="Times New Roman" panose="02020603050405020304" pitchFamily="18" charset="0"/>
                <a:cs typeface="Times New Roman" panose="02020603050405020304" pitchFamily="18" charset="0"/>
              </a:rPr>
              <a:t>w∙x+b</a:t>
            </a:r>
            <a:endParaRPr lang="en-US" sz="3600" dirty="0">
              <a:latin typeface="Times New Roman" panose="02020603050405020304" pitchFamily="18" charset="0"/>
              <a:cs typeface="Times New Roman" panose="02020603050405020304" pitchFamily="18" charset="0"/>
            </a:endParaRPr>
          </a:p>
          <a:p>
            <a:r>
              <a:rPr lang="en-US" sz="3600" dirty="0">
                <a:latin typeface="Calibri" panose="020F0502020204030204" pitchFamily="34" charset="0"/>
                <a:cs typeface="Calibri" panose="020F0502020204030204" pitchFamily="34" charset="0"/>
              </a:rPr>
              <a:t>And then we’ll pass it through the sigmoid function:</a:t>
            </a:r>
          </a:p>
          <a:p>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σ</a:t>
            </a:r>
            <a:r>
              <a:rPr lang="en-US" sz="3600" dirty="0">
                <a:latin typeface="Times New Roman" panose="02020603050405020304" pitchFamily="18" charset="0"/>
                <a:cs typeface="Times New Roman" panose="02020603050405020304" pitchFamily="18" charset="0"/>
              </a:rPr>
              <a:t>(</a:t>
            </a:r>
            <a:r>
              <a:rPr lang="en-US" sz="3600" dirty="0" err="1">
                <a:latin typeface="Times New Roman" panose="02020603050405020304" pitchFamily="18" charset="0"/>
                <a:cs typeface="Times New Roman" panose="02020603050405020304" pitchFamily="18" charset="0"/>
              </a:rPr>
              <a:t>w∙x+b</a:t>
            </a:r>
            <a:r>
              <a:rPr lang="en-US" sz="3600" dirty="0">
                <a:latin typeface="Times New Roman" panose="02020603050405020304" pitchFamily="18" charset="0"/>
                <a:cs typeface="Times New Roman" panose="02020603050405020304" pitchFamily="18" charset="0"/>
              </a:rPr>
              <a:t>)</a:t>
            </a:r>
          </a:p>
          <a:p>
            <a:r>
              <a:rPr lang="en-US" sz="3600" dirty="0">
                <a:latin typeface="Calibri" panose="020F0502020204030204" pitchFamily="34" charset="0"/>
                <a:cs typeface="Calibri" panose="020F0502020204030204" pitchFamily="34" charset="0"/>
              </a:rPr>
              <a:t>And we'll just treat it as a probability</a:t>
            </a:r>
          </a:p>
        </p:txBody>
      </p:sp>
    </p:spTree>
    <p:extLst>
      <p:ext uri="{BB962C8B-B14F-4D97-AF65-F5344CB8AC3E}">
        <p14:creationId xmlns:p14="http://schemas.microsoft.com/office/powerpoint/2010/main" val="3604510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Making probabilities with </a:t>
            </a:r>
            <a:r>
              <a:rPr lang="en-US" dirty="0" err="1"/>
              <a:t>sigmoids</a:t>
            </a:r>
            <a:endParaRPr lang="en-US" dirty="0"/>
          </a:p>
        </p:txBody>
      </p:sp>
      <p:sp>
        <p:nvSpPr>
          <p:cNvPr id="3" name="Content Placeholder 2">
            <a:extLst>
              <a:ext uri="{FF2B5EF4-FFF2-40B4-BE49-F238E27FC236}">
                <a16:creationId xmlns:a16="http://schemas.microsoft.com/office/drawing/2014/main" id="{C5A3BC7F-69D2-154C-BCCF-55D06E21ABC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2F5A0686-02DA-3E4A-9DF1-59837D9443E0}"/>
              </a:ext>
            </a:extLst>
          </p:cNvPr>
          <p:cNvPicPr>
            <a:picLocks noChangeAspect="1"/>
          </p:cNvPicPr>
          <p:nvPr/>
        </p:nvPicPr>
        <p:blipFill>
          <a:blip r:embed="rId3"/>
          <a:srcRect/>
          <a:stretch/>
        </p:blipFill>
        <p:spPr>
          <a:xfrm>
            <a:off x="914400" y="816012"/>
            <a:ext cx="5816748" cy="1472139"/>
          </a:xfrm>
          <a:prstGeom prst="rect">
            <a:avLst/>
          </a:prstGeo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879512" y="2571751"/>
            <a:ext cx="5949953" cy="2497510"/>
          </a:xfrm>
          <a:prstGeom prst="rect">
            <a:avLst/>
          </a:prstGeom>
        </p:spPr>
      </p:pic>
    </p:spTree>
    <p:extLst>
      <p:ext uri="{BB962C8B-B14F-4D97-AF65-F5344CB8AC3E}">
        <p14:creationId xmlns:p14="http://schemas.microsoft.com/office/powerpoint/2010/main" val="260624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By the way:</a:t>
            </a:r>
          </a:p>
        </p:txBody>
      </p:sp>
      <p:pic>
        <p:nvPicPr>
          <p:cNvPr id="7" name="Content Placeholder 6">
            <a:extLst>
              <a:ext uri="{FF2B5EF4-FFF2-40B4-BE49-F238E27FC236}">
                <a16:creationId xmlns:a16="http://schemas.microsoft.com/office/drawing/2014/main" id="{118FA6FD-EF07-694B-8B44-BFD0E31CBEE7}"/>
              </a:ext>
            </a:extLst>
          </p:cNvPr>
          <p:cNvPicPr>
            <a:picLocks noGrp="1" noChangeAspect="1"/>
          </p:cNvPicPr>
          <p:nvPr>
            <p:ph idx="1"/>
          </p:nvPr>
        </p:nvPicPr>
        <p:blipFill>
          <a:blip r:embed="rId3"/>
          <a:stretch>
            <a:fillRect/>
          </a:stretch>
        </p:blipFill>
        <p:spPr>
          <a:xfrm>
            <a:off x="5791200" y="1347787"/>
            <a:ext cx="2057400" cy="385763"/>
          </a:xfr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381000" y="1352550"/>
            <a:ext cx="4901455" cy="2057400"/>
          </a:xfrm>
          <a:prstGeom prst="rect">
            <a:avLst/>
          </a:prstGeom>
        </p:spPr>
      </p:pic>
      <p:sp>
        <p:nvSpPr>
          <p:cNvPr id="8" name="TextBox 7">
            <a:extLst>
              <a:ext uri="{FF2B5EF4-FFF2-40B4-BE49-F238E27FC236}">
                <a16:creationId xmlns:a16="http://schemas.microsoft.com/office/drawing/2014/main" id="{E9D309CE-B44C-7F46-B4D1-C2F4D543503A}"/>
              </a:ext>
            </a:extLst>
          </p:cNvPr>
          <p:cNvSpPr txBox="1"/>
          <p:nvPr/>
        </p:nvSpPr>
        <p:spPr>
          <a:xfrm>
            <a:off x="5336370" y="1276350"/>
            <a:ext cx="378630" cy="461665"/>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CDC06DE8-425D-AB41-97C8-B98E1BC379CB}"/>
              </a:ext>
            </a:extLst>
          </p:cNvPr>
          <p:cNvSpPr txBox="1"/>
          <p:nvPr/>
        </p:nvSpPr>
        <p:spPr>
          <a:xfrm>
            <a:off x="5734878" y="2117035"/>
            <a:ext cx="1396536" cy="830997"/>
          </a:xfrm>
          <a:prstGeom prst="rect">
            <a:avLst/>
          </a:prstGeom>
          <a:noFill/>
        </p:spPr>
        <p:txBody>
          <a:bodyPr wrap="none" rtlCol="0">
            <a:spAutoFit/>
          </a:bodyPr>
          <a:lstStyle/>
          <a:p>
            <a:r>
              <a:rPr lang="en-US" dirty="0"/>
              <a:t>Because</a:t>
            </a:r>
          </a:p>
          <a:p>
            <a:endParaRPr lang="en-US" dirty="0"/>
          </a:p>
        </p:txBody>
      </p:sp>
      <p:pic>
        <p:nvPicPr>
          <p:cNvPr id="11" name="Picture 10">
            <a:extLst>
              <a:ext uri="{FF2B5EF4-FFF2-40B4-BE49-F238E27FC236}">
                <a16:creationId xmlns:a16="http://schemas.microsoft.com/office/drawing/2014/main" id="{16FB4558-925A-1F40-A67A-67F01AD97A69}"/>
              </a:ext>
            </a:extLst>
          </p:cNvPr>
          <p:cNvPicPr>
            <a:picLocks noChangeAspect="1"/>
          </p:cNvPicPr>
          <p:nvPr/>
        </p:nvPicPr>
        <p:blipFill>
          <a:blip r:embed="rId5"/>
          <a:stretch>
            <a:fillRect/>
          </a:stretch>
        </p:blipFill>
        <p:spPr>
          <a:xfrm>
            <a:off x="6223464" y="2602327"/>
            <a:ext cx="2286000" cy="439615"/>
          </a:xfrm>
          <a:prstGeom prst="rect">
            <a:avLst/>
          </a:prstGeom>
        </p:spPr>
      </p:pic>
    </p:spTree>
    <p:extLst>
      <p:ext uri="{BB962C8B-B14F-4D97-AF65-F5344CB8AC3E}">
        <p14:creationId xmlns:p14="http://schemas.microsoft.com/office/powerpoint/2010/main" val="902200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438150"/>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600200" y="1504950"/>
            <a:ext cx="5684517" cy="1470819"/>
          </a:xfrm>
          <a:prstGeom prst="rect">
            <a:avLst/>
          </a:prstGeom>
        </p:spPr>
      </p:pic>
      <p:sp>
        <p:nvSpPr>
          <p:cNvPr id="3" name="TextBox 2">
            <a:extLst>
              <a:ext uri="{FF2B5EF4-FFF2-40B4-BE49-F238E27FC236}">
                <a16:creationId xmlns:a16="http://schemas.microsoft.com/office/drawing/2014/main" id="{DAD54E96-8FBE-DE4B-9D80-8A35B738F321}"/>
              </a:ext>
            </a:extLst>
          </p:cNvPr>
          <p:cNvSpPr txBox="1"/>
          <p:nvPr/>
        </p:nvSpPr>
        <p:spPr>
          <a:xfrm>
            <a:off x="1302515" y="3486150"/>
            <a:ext cx="6538970" cy="461665"/>
          </a:xfrm>
          <a:prstGeom prst="rect">
            <a:avLst/>
          </a:prstGeom>
          <a:noFill/>
        </p:spPr>
        <p:txBody>
          <a:bodyPr wrap="none" rtlCol="0">
            <a:spAutoFit/>
          </a:bodyPr>
          <a:lstStyle/>
          <a:p>
            <a:r>
              <a:rPr lang="en-US" dirty="0"/>
              <a:t>0.5 here is called the </a:t>
            </a:r>
            <a:r>
              <a:rPr lang="en-US" b="1" dirty="0"/>
              <a:t>decision boundary</a:t>
            </a:r>
            <a:r>
              <a:rPr lang="en-US" dirty="0"/>
              <a:t> </a:t>
            </a:r>
          </a:p>
        </p:txBody>
      </p:sp>
    </p:spTree>
    <p:extLst>
      <p:ext uri="{BB962C8B-B14F-4D97-AF65-F5344CB8AC3E}">
        <p14:creationId xmlns:p14="http://schemas.microsoft.com/office/powerpoint/2010/main" val="1790038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a:xfrm>
            <a:off x="598967" y="-87735"/>
            <a:ext cx="7467600" cy="742950"/>
          </a:xfrm>
        </p:spPr>
        <p:txBody>
          <a:bodyPr/>
          <a:lstStyle/>
          <a:p>
            <a:r>
              <a:rPr lang="en-US" dirty="0"/>
              <a:t>The probabilistic classifier</a:t>
            </a:r>
          </a:p>
        </p:txBody>
      </p:sp>
      <p:grpSp>
        <p:nvGrpSpPr>
          <p:cNvPr id="7" name="Group 6">
            <a:extLst>
              <a:ext uri="{FF2B5EF4-FFF2-40B4-BE49-F238E27FC236}">
                <a16:creationId xmlns:a16="http://schemas.microsoft.com/office/drawing/2014/main" id="{2AF12A42-A169-124C-83E6-7FE227E2D844}"/>
              </a:ext>
            </a:extLst>
          </p:cNvPr>
          <p:cNvGrpSpPr/>
          <p:nvPr/>
        </p:nvGrpSpPr>
        <p:grpSpPr>
          <a:xfrm>
            <a:off x="625010" y="957316"/>
            <a:ext cx="7970496" cy="3816857"/>
            <a:chOff x="685800" y="1244038"/>
            <a:chExt cx="7970496" cy="3816857"/>
          </a:xfrm>
        </p:grpSpPr>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2"/>
            <a:stretch>
              <a:fillRect/>
            </a:stretch>
          </p:blipFill>
          <p:spPr>
            <a:xfrm>
              <a:off x="685800" y="1244038"/>
              <a:ext cx="7970496" cy="3816857"/>
            </a:xfrm>
            <a:prstGeom prst="rect">
              <a:avLst/>
            </a:prstGeom>
            <a:ln>
              <a:noFill/>
            </a:ln>
          </p:spPr>
        </p:pic>
        <p:sp>
          <p:nvSpPr>
            <p:cNvPr id="3" name="Rectangle 2">
              <a:extLst>
                <a:ext uri="{FF2B5EF4-FFF2-40B4-BE49-F238E27FC236}">
                  <a16:creationId xmlns:a16="http://schemas.microsoft.com/office/drawing/2014/main" id="{B4F5679F-01C2-1542-9FCF-DE147F85918C}"/>
                </a:ext>
              </a:extLst>
            </p:cNvPr>
            <p:cNvSpPr/>
            <p:nvPr/>
          </p:nvSpPr>
          <p:spPr>
            <a:xfrm>
              <a:off x="1412111" y="2375503"/>
              <a:ext cx="2514600"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8">
            <a:extLst>
              <a:ext uri="{FF2B5EF4-FFF2-40B4-BE49-F238E27FC236}">
                <a16:creationId xmlns:a16="http://schemas.microsoft.com/office/drawing/2014/main" id="{72B19C2B-25B7-FE40-89D4-2D049B1683CF}"/>
              </a:ext>
            </a:extLst>
          </p:cNvPr>
          <p:cNvSpPr/>
          <p:nvPr/>
        </p:nvSpPr>
        <p:spPr bwMode="auto">
          <a:xfrm>
            <a:off x="397108" y="2758967"/>
            <a:ext cx="8307054" cy="213557"/>
          </a:xfrm>
          <a:custGeom>
            <a:avLst/>
            <a:gdLst>
              <a:gd name="connsiteX0" fmla="*/ 112178 w 8307054"/>
              <a:gd name="connsiteY0" fmla="*/ 201057 h 213557"/>
              <a:gd name="connsiteX1" fmla="*/ 170051 w 8307054"/>
              <a:gd name="connsiteY1" fmla="*/ 212632 h 213557"/>
              <a:gd name="connsiteX2" fmla="*/ 3850801 w 8307054"/>
              <a:gd name="connsiteY2" fmla="*/ 62161 h 213557"/>
              <a:gd name="connsiteX3" fmla="*/ 6767621 w 8307054"/>
              <a:gd name="connsiteY3" fmla="*/ 4287 h 213557"/>
              <a:gd name="connsiteX4" fmla="*/ 8307054 w 8307054"/>
              <a:gd name="connsiteY4" fmla="*/ 4287 h 213557"/>
              <a:gd name="connsiteX5" fmla="*/ 8307054 w 8307054"/>
              <a:gd name="connsiteY5" fmla="*/ 4287 h 213557"/>
              <a:gd name="connsiteX6" fmla="*/ 8307054 w 8307054"/>
              <a:gd name="connsiteY6" fmla="*/ 4287 h 21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7054" h="213557">
                <a:moveTo>
                  <a:pt x="112178" y="201057"/>
                </a:moveTo>
                <a:cubicBezTo>
                  <a:pt x="-170438" y="218419"/>
                  <a:pt x="170051" y="212632"/>
                  <a:pt x="170051" y="212632"/>
                </a:cubicBezTo>
                <a:lnTo>
                  <a:pt x="3850801" y="62161"/>
                </a:lnTo>
                <a:cubicBezTo>
                  <a:pt x="4950396" y="27437"/>
                  <a:pt x="6024912" y="13933"/>
                  <a:pt x="6767621" y="4287"/>
                </a:cubicBezTo>
                <a:cubicBezTo>
                  <a:pt x="7510330" y="-5359"/>
                  <a:pt x="8307054" y="4287"/>
                  <a:pt x="8307054" y="4287"/>
                </a:cubicBezTo>
                <a:lnTo>
                  <a:pt x="8307054" y="4287"/>
                </a:lnTo>
                <a:lnTo>
                  <a:pt x="8307054" y="4287"/>
                </a:lnTo>
              </a:path>
            </a:pathLst>
          </a:custGeom>
          <a:no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5" name="Freeform 14">
            <a:extLst>
              <a:ext uri="{FF2B5EF4-FFF2-40B4-BE49-F238E27FC236}">
                <a16:creationId xmlns:a16="http://schemas.microsoft.com/office/drawing/2014/main" id="{6030D76F-4213-4D4E-9677-2229D8A905A5}"/>
              </a:ext>
            </a:extLst>
          </p:cNvPr>
          <p:cNvSpPr/>
          <p:nvPr/>
        </p:nvSpPr>
        <p:spPr bwMode="auto">
          <a:xfrm>
            <a:off x="4375230" y="2612783"/>
            <a:ext cx="474724" cy="486137"/>
          </a:xfrm>
          <a:custGeom>
            <a:avLst/>
            <a:gdLst>
              <a:gd name="connsiteX0" fmla="*/ 162046 w 474724"/>
              <a:gd name="connsiteY0" fmla="*/ 0 h 486137"/>
              <a:gd name="connsiteX1" fmla="*/ 81023 w 474724"/>
              <a:gd name="connsiteY1" fmla="*/ 46299 h 486137"/>
              <a:gd name="connsiteX2" fmla="*/ 69448 w 474724"/>
              <a:gd name="connsiteY2" fmla="*/ 81023 h 486137"/>
              <a:gd name="connsiteX3" fmla="*/ 46299 w 474724"/>
              <a:gd name="connsiteY3" fmla="*/ 115747 h 486137"/>
              <a:gd name="connsiteX4" fmla="*/ 23150 w 474724"/>
              <a:gd name="connsiteY4" fmla="*/ 185195 h 486137"/>
              <a:gd name="connsiteX5" fmla="*/ 0 w 474724"/>
              <a:gd name="connsiteY5" fmla="*/ 277793 h 486137"/>
              <a:gd name="connsiteX6" fmla="*/ 34724 w 474724"/>
              <a:gd name="connsiteY6" fmla="*/ 428264 h 486137"/>
              <a:gd name="connsiteX7" fmla="*/ 69448 w 474724"/>
              <a:gd name="connsiteY7" fmla="*/ 439838 h 486137"/>
              <a:gd name="connsiteX8" fmla="*/ 104173 w 474724"/>
              <a:gd name="connsiteY8" fmla="*/ 462988 h 486137"/>
              <a:gd name="connsiteX9" fmla="*/ 185195 w 474724"/>
              <a:gd name="connsiteY9" fmla="*/ 486137 h 486137"/>
              <a:gd name="connsiteX10" fmla="*/ 324092 w 474724"/>
              <a:gd name="connsiteY10" fmla="*/ 474562 h 486137"/>
              <a:gd name="connsiteX11" fmla="*/ 381965 w 474724"/>
              <a:gd name="connsiteY11" fmla="*/ 439838 h 486137"/>
              <a:gd name="connsiteX12" fmla="*/ 451413 w 474724"/>
              <a:gd name="connsiteY12" fmla="*/ 381965 h 486137"/>
              <a:gd name="connsiteX13" fmla="*/ 474562 w 474724"/>
              <a:gd name="connsiteY13" fmla="*/ 312517 h 486137"/>
              <a:gd name="connsiteX14" fmla="*/ 462988 w 474724"/>
              <a:gd name="connsiteY14" fmla="*/ 173621 h 486137"/>
              <a:gd name="connsiteX15" fmla="*/ 405114 w 474724"/>
              <a:gd name="connsiteY15" fmla="*/ 92598 h 486137"/>
              <a:gd name="connsiteX16" fmla="*/ 381965 w 474724"/>
              <a:gd name="connsiteY16" fmla="*/ 69448 h 486137"/>
              <a:gd name="connsiteX17" fmla="*/ 312517 w 474724"/>
              <a:gd name="connsiteY17" fmla="*/ 46299 h 486137"/>
              <a:gd name="connsiteX18" fmla="*/ 162046 w 474724"/>
              <a:gd name="connsiteY18" fmla="*/ 0 h 48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4724" h="486137">
                <a:moveTo>
                  <a:pt x="162046" y="0"/>
                </a:moveTo>
                <a:cubicBezTo>
                  <a:pt x="123464" y="0"/>
                  <a:pt x="104433" y="25816"/>
                  <a:pt x="81023" y="46299"/>
                </a:cubicBezTo>
                <a:cubicBezTo>
                  <a:pt x="71841" y="54333"/>
                  <a:pt x="74904" y="70110"/>
                  <a:pt x="69448" y="81023"/>
                </a:cubicBezTo>
                <a:cubicBezTo>
                  <a:pt x="63227" y="93465"/>
                  <a:pt x="51949" y="103035"/>
                  <a:pt x="46299" y="115747"/>
                </a:cubicBezTo>
                <a:cubicBezTo>
                  <a:pt x="36389" y="138045"/>
                  <a:pt x="30866" y="162046"/>
                  <a:pt x="23150" y="185195"/>
                </a:cubicBezTo>
                <a:cubicBezTo>
                  <a:pt x="5353" y="238587"/>
                  <a:pt x="13969" y="207949"/>
                  <a:pt x="0" y="277793"/>
                </a:cubicBezTo>
                <a:cubicBezTo>
                  <a:pt x="3488" y="312668"/>
                  <a:pt x="-6535" y="395257"/>
                  <a:pt x="34724" y="428264"/>
                </a:cubicBezTo>
                <a:cubicBezTo>
                  <a:pt x="44251" y="435886"/>
                  <a:pt x="57873" y="435980"/>
                  <a:pt x="69448" y="439838"/>
                </a:cubicBezTo>
                <a:cubicBezTo>
                  <a:pt x="81023" y="447555"/>
                  <a:pt x="91730" y="456767"/>
                  <a:pt x="104173" y="462988"/>
                </a:cubicBezTo>
                <a:cubicBezTo>
                  <a:pt x="120773" y="471288"/>
                  <a:pt x="170367" y="482430"/>
                  <a:pt x="185195" y="486137"/>
                </a:cubicBezTo>
                <a:cubicBezTo>
                  <a:pt x="231494" y="482279"/>
                  <a:pt x="278040" y="480702"/>
                  <a:pt x="324092" y="474562"/>
                </a:cubicBezTo>
                <a:cubicBezTo>
                  <a:pt x="366307" y="468934"/>
                  <a:pt x="352749" y="463211"/>
                  <a:pt x="381965" y="439838"/>
                </a:cubicBezTo>
                <a:cubicBezTo>
                  <a:pt x="462545" y="375373"/>
                  <a:pt x="368921" y="464457"/>
                  <a:pt x="451413" y="381965"/>
                </a:cubicBezTo>
                <a:cubicBezTo>
                  <a:pt x="459129" y="358816"/>
                  <a:pt x="476588" y="336834"/>
                  <a:pt x="474562" y="312517"/>
                </a:cubicBezTo>
                <a:cubicBezTo>
                  <a:pt x="470704" y="266218"/>
                  <a:pt x="469128" y="219673"/>
                  <a:pt x="462988" y="173621"/>
                </a:cubicBezTo>
                <a:cubicBezTo>
                  <a:pt x="457303" y="130983"/>
                  <a:pt x="437157" y="124641"/>
                  <a:pt x="405114" y="92598"/>
                </a:cubicBezTo>
                <a:cubicBezTo>
                  <a:pt x="397398" y="84881"/>
                  <a:pt x="392318" y="72899"/>
                  <a:pt x="381965" y="69448"/>
                </a:cubicBezTo>
                <a:lnTo>
                  <a:pt x="312517" y="46299"/>
                </a:lnTo>
                <a:cubicBezTo>
                  <a:pt x="233868" y="20083"/>
                  <a:pt x="200628" y="0"/>
                  <a:pt x="162046" y="0"/>
                </a:cubicBezTo>
                <a:close/>
              </a:path>
            </a:pathLst>
          </a:custGeom>
          <a:noFill/>
          <a:ln w="31750" cap="flat" cmpd="sng" algn="ctr">
            <a:solidFill>
              <a:schemeClr val="accent6"/>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6" name="Rectangle 15">
            <a:extLst>
              <a:ext uri="{FF2B5EF4-FFF2-40B4-BE49-F238E27FC236}">
                <a16:creationId xmlns:a16="http://schemas.microsoft.com/office/drawing/2014/main" id="{64107E57-1F3A-0548-BCB7-A16BB7DB0707}"/>
              </a:ext>
            </a:extLst>
          </p:cNvPr>
          <p:cNvSpPr/>
          <p:nvPr/>
        </p:nvSpPr>
        <p:spPr>
          <a:xfrm>
            <a:off x="4375230" y="4623109"/>
            <a:ext cx="474724" cy="242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04823CD-D996-F549-8F74-DDA4A8F59403}"/>
              </a:ext>
            </a:extLst>
          </p:cNvPr>
          <p:cNvSpPr txBox="1"/>
          <p:nvPr/>
        </p:nvSpPr>
        <p:spPr>
          <a:xfrm>
            <a:off x="4214155" y="4531239"/>
            <a:ext cx="1128835" cy="523220"/>
          </a:xfrm>
          <a:prstGeom prst="rect">
            <a:avLst/>
          </a:prstGeom>
          <a:noFill/>
        </p:spPr>
        <p:txBody>
          <a:bodyPr wrap="none" rtlCol="0">
            <a:spAutoFit/>
          </a:bodyPr>
          <a:lstStyle/>
          <a:p>
            <a:r>
              <a:rPr lang="en-US" sz="2800" dirty="0" err="1">
                <a:latin typeface="+mn-lt"/>
              </a:rPr>
              <a:t>wx</a:t>
            </a:r>
            <a:r>
              <a:rPr lang="en-US" sz="2800" dirty="0">
                <a:latin typeface="+mn-lt"/>
              </a:rPr>
              <a:t> + b</a:t>
            </a:r>
          </a:p>
        </p:txBody>
      </p:sp>
      <p:pic>
        <p:nvPicPr>
          <p:cNvPr id="18" name="Picture 17">
            <a:extLst>
              <a:ext uri="{FF2B5EF4-FFF2-40B4-BE49-F238E27FC236}">
                <a16:creationId xmlns:a16="http://schemas.microsoft.com/office/drawing/2014/main" id="{740A2127-1D6D-1F41-B9FC-0C367C6CADCD}"/>
              </a:ext>
            </a:extLst>
          </p:cNvPr>
          <p:cNvPicPr>
            <a:picLocks noChangeAspect="1"/>
          </p:cNvPicPr>
          <p:nvPr/>
        </p:nvPicPr>
        <p:blipFill>
          <a:blip r:embed="rId3"/>
          <a:stretch>
            <a:fillRect/>
          </a:stretch>
        </p:blipFill>
        <p:spPr>
          <a:xfrm>
            <a:off x="5105400" y="-94023"/>
            <a:ext cx="4708667" cy="1797201"/>
          </a:xfrm>
          <a:prstGeom prst="rect">
            <a:avLst/>
          </a:prstGeom>
        </p:spPr>
      </p:pic>
      <p:sp>
        <p:nvSpPr>
          <p:cNvPr id="19" name="Rectangle 18">
            <a:extLst>
              <a:ext uri="{FF2B5EF4-FFF2-40B4-BE49-F238E27FC236}">
                <a16:creationId xmlns:a16="http://schemas.microsoft.com/office/drawing/2014/main" id="{4A1A31B3-A413-5440-9DE5-027C83B38D29}"/>
              </a:ext>
            </a:extLst>
          </p:cNvPr>
          <p:cNvSpPr/>
          <p:nvPr/>
        </p:nvSpPr>
        <p:spPr>
          <a:xfrm>
            <a:off x="277974" y="2562980"/>
            <a:ext cx="636426"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561F822-B7C3-874E-AC15-CC13945AC801}"/>
              </a:ext>
            </a:extLst>
          </p:cNvPr>
          <p:cNvCxnSpPr/>
          <p:nvPr/>
        </p:nvCxnSpPr>
        <p:spPr bwMode="auto">
          <a:xfrm>
            <a:off x="304800" y="2807865"/>
            <a:ext cx="8534400" cy="0"/>
          </a:xfrm>
          <a:prstGeom prst="line">
            <a:avLst/>
          </a:prstGeom>
          <a:gradFill rotWithShape="0">
            <a:gsLst>
              <a:gs pos="0">
                <a:srgbClr val="A50021"/>
              </a:gs>
              <a:gs pos="100000">
                <a:schemeClr val="tx1"/>
              </a:gs>
            </a:gsLst>
            <a:lin ang="0" scaled="1"/>
          </a:gradFill>
          <a:ln w="44450" cap="flat" cmpd="sng" algn="ctr">
            <a:solidFill>
              <a:srgbClr val="C00000"/>
            </a:solidFill>
            <a:prstDash val="sysDash"/>
            <a:miter lim="800000"/>
            <a:headEnd type="none" w="med" len="med"/>
            <a:tailEnd type="none" w="med" len="med"/>
          </a:ln>
          <a:effectLst/>
        </p:spPr>
      </p:cxnSp>
      <p:sp>
        <p:nvSpPr>
          <p:cNvPr id="20" name="TextBox 19">
            <a:extLst>
              <a:ext uri="{FF2B5EF4-FFF2-40B4-BE49-F238E27FC236}">
                <a16:creationId xmlns:a16="http://schemas.microsoft.com/office/drawing/2014/main" id="{96F28C9A-0A39-5C44-AD33-B22BEC536C62}"/>
              </a:ext>
            </a:extLst>
          </p:cNvPr>
          <p:cNvSpPr txBox="1"/>
          <p:nvPr/>
        </p:nvSpPr>
        <p:spPr>
          <a:xfrm>
            <a:off x="68607" y="1250256"/>
            <a:ext cx="1112805" cy="523220"/>
          </a:xfrm>
          <a:prstGeom prst="rect">
            <a:avLst/>
          </a:prstGeom>
          <a:noFill/>
        </p:spPr>
        <p:txBody>
          <a:bodyPr wrap="none" rtlCol="0">
            <a:spAutoFit/>
          </a:bodyPr>
          <a:lstStyle/>
          <a:p>
            <a:r>
              <a:rPr lang="en-US" sz="2800" dirty="0">
                <a:latin typeface="+mn-lt"/>
              </a:rPr>
              <a:t>P(y=1)</a:t>
            </a:r>
          </a:p>
        </p:txBody>
      </p:sp>
      <p:sp>
        <p:nvSpPr>
          <p:cNvPr id="23" name="Rectangle 22">
            <a:extLst>
              <a:ext uri="{FF2B5EF4-FFF2-40B4-BE49-F238E27FC236}">
                <a16:creationId xmlns:a16="http://schemas.microsoft.com/office/drawing/2014/main" id="{0010A606-923C-244A-9E2F-50E83BEDD50E}"/>
              </a:ext>
            </a:extLst>
          </p:cNvPr>
          <p:cNvSpPr/>
          <p:nvPr/>
        </p:nvSpPr>
        <p:spPr bwMode="auto">
          <a:xfrm>
            <a:off x="4652998" y="1233515"/>
            <a:ext cx="4213028" cy="3200400"/>
          </a:xfrm>
          <a:prstGeom prst="rect">
            <a:avLst/>
          </a:prstGeom>
          <a:solidFill>
            <a:schemeClr val="accent2">
              <a:lumMod val="40000"/>
              <a:lumOff val="60000"/>
              <a:alpha val="34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299455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575932"/>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52400" y="1885950"/>
            <a:ext cx="5684517" cy="1470819"/>
          </a:xfrm>
          <a:prstGeom prst="rect">
            <a:avLst/>
          </a:prstGeom>
        </p:spPr>
      </p:pic>
      <p:sp>
        <p:nvSpPr>
          <p:cNvPr id="3" name="TextBox 2">
            <a:extLst>
              <a:ext uri="{FF2B5EF4-FFF2-40B4-BE49-F238E27FC236}">
                <a16:creationId xmlns:a16="http://schemas.microsoft.com/office/drawing/2014/main" id="{954B33F4-F8C2-6C41-81BF-2E682B84AEFE}"/>
              </a:ext>
            </a:extLst>
          </p:cNvPr>
          <p:cNvSpPr txBox="1"/>
          <p:nvPr/>
        </p:nvSpPr>
        <p:spPr>
          <a:xfrm>
            <a:off x="5522429" y="2065874"/>
            <a:ext cx="2473754"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&gt; 0</a:t>
            </a:r>
          </a:p>
        </p:txBody>
      </p:sp>
      <p:sp>
        <p:nvSpPr>
          <p:cNvPr id="4" name="TextBox 3">
            <a:extLst>
              <a:ext uri="{FF2B5EF4-FFF2-40B4-BE49-F238E27FC236}">
                <a16:creationId xmlns:a16="http://schemas.microsoft.com/office/drawing/2014/main" id="{9A1E9240-84DA-3740-A782-131A1694D5F4}"/>
              </a:ext>
            </a:extLst>
          </p:cNvPr>
          <p:cNvSpPr txBox="1"/>
          <p:nvPr/>
        </p:nvSpPr>
        <p:spPr>
          <a:xfrm>
            <a:off x="5511479" y="2644719"/>
            <a:ext cx="2467342"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 0</a:t>
            </a:r>
          </a:p>
        </p:txBody>
      </p:sp>
    </p:spTree>
    <p:extLst>
      <p:ext uri="{BB962C8B-B14F-4D97-AF65-F5344CB8AC3E}">
        <p14:creationId xmlns:p14="http://schemas.microsoft.com/office/powerpoint/2010/main" val="42787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276600" y="209550"/>
            <a:ext cx="5791200" cy="4282440"/>
          </a:xfrm>
        </p:spPr>
        <p:txBody>
          <a:bodyPr>
            <a:normAutofit/>
          </a:bodyPr>
          <a:lstStyle/>
          <a:p>
            <a:r>
              <a:rPr lang="en-US" sz="3100" dirty="0">
                <a:solidFill>
                  <a:schemeClr val="tx2"/>
                </a:solidFill>
              </a:rPr>
              <a:t>Logistic Regression: a text example on sentiment classification</a:t>
            </a:r>
          </a:p>
        </p:txBody>
      </p:sp>
      <p:sp>
        <p:nvSpPr>
          <p:cNvPr id="2" name="Text Placeholder 1">
            <a:extLst>
              <a:ext uri="{FF2B5EF4-FFF2-40B4-BE49-F238E27FC236}">
                <a16:creationId xmlns:a16="http://schemas.microsoft.com/office/drawing/2014/main" id="{F521EB86-D5A1-924E-BF5B-5F42483D51A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7550586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CFF5-DAB5-9D47-957F-07140E13A25E}"/>
              </a:ext>
            </a:extLst>
          </p:cNvPr>
          <p:cNvSpPr>
            <a:spLocks noGrp="1"/>
          </p:cNvSpPr>
          <p:nvPr>
            <p:ph type="title"/>
          </p:nvPr>
        </p:nvSpPr>
        <p:spPr>
          <a:xfrm>
            <a:off x="822960" y="174151"/>
            <a:ext cx="7543800" cy="680397"/>
          </a:xfrm>
        </p:spPr>
        <p:txBody>
          <a:bodyPr/>
          <a:lstStyle/>
          <a:p>
            <a:r>
              <a:rPr lang="en-US" dirty="0"/>
              <a:t>Logistic Regression</a:t>
            </a:r>
          </a:p>
        </p:txBody>
      </p:sp>
      <p:sp>
        <p:nvSpPr>
          <p:cNvPr id="3" name="Content Placeholder 2">
            <a:extLst>
              <a:ext uri="{FF2B5EF4-FFF2-40B4-BE49-F238E27FC236}">
                <a16:creationId xmlns:a16="http://schemas.microsoft.com/office/drawing/2014/main" id="{286C4495-D87F-7F4D-B742-3B56CD1EBEAF}"/>
              </a:ext>
            </a:extLst>
          </p:cNvPr>
          <p:cNvSpPr>
            <a:spLocks noGrp="1"/>
          </p:cNvSpPr>
          <p:nvPr>
            <p:ph idx="1"/>
          </p:nvPr>
        </p:nvSpPr>
        <p:spPr/>
        <p:txBody>
          <a:bodyPr>
            <a:normAutofit/>
          </a:bodyPr>
          <a:lstStyle/>
          <a:p>
            <a:r>
              <a:rPr lang="en-US" sz="3200" dirty="0"/>
              <a:t>Important analytic tool in natural and social sciences</a:t>
            </a:r>
          </a:p>
          <a:p>
            <a:r>
              <a:rPr lang="en-US" sz="3200" dirty="0"/>
              <a:t>Baseline supervised machine learning tool for classification</a:t>
            </a:r>
          </a:p>
          <a:p>
            <a:r>
              <a:rPr lang="en-US" sz="3200" dirty="0"/>
              <a:t>Is also the foundation of neural networks</a:t>
            </a:r>
          </a:p>
          <a:p>
            <a:pPr marL="0" indent="0">
              <a:buNone/>
            </a:pPr>
            <a:endParaRPr lang="en-US" sz="2400" dirty="0"/>
          </a:p>
        </p:txBody>
      </p:sp>
    </p:spTree>
    <p:extLst>
      <p:ext uri="{BB962C8B-B14F-4D97-AF65-F5344CB8AC3E}">
        <p14:creationId xmlns:p14="http://schemas.microsoft.com/office/powerpoint/2010/main" val="1747428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EFA4-8184-F540-99AD-9A9EDA03F20D}"/>
              </a:ext>
            </a:extLst>
          </p:cNvPr>
          <p:cNvSpPr>
            <a:spLocks noGrp="1"/>
          </p:cNvSpPr>
          <p:nvPr>
            <p:ph type="title"/>
          </p:nvPr>
        </p:nvSpPr>
        <p:spPr/>
        <p:txBody>
          <a:bodyPr/>
          <a:lstStyle/>
          <a:p>
            <a:r>
              <a:rPr lang="en-US" dirty="0"/>
              <a:t>Sentiment example: does y=1 or y=0?</a:t>
            </a:r>
          </a:p>
        </p:txBody>
      </p:sp>
      <p:sp>
        <p:nvSpPr>
          <p:cNvPr id="3" name="Content Placeholder 2">
            <a:extLst>
              <a:ext uri="{FF2B5EF4-FFF2-40B4-BE49-F238E27FC236}">
                <a16:creationId xmlns:a16="http://schemas.microsoft.com/office/drawing/2014/main" id="{F81B11F6-10B0-164E-B11B-FD6128E4F84E}"/>
              </a:ext>
            </a:extLst>
          </p:cNvPr>
          <p:cNvSpPr>
            <a:spLocks noGrp="1"/>
          </p:cNvSpPr>
          <p:nvPr>
            <p:ph idx="1"/>
          </p:nvPr>
        </p:nvSpPr>
        <p:spPr>
          <a:xfrm>
            <a:off x="304800" y="1314109"/>
            <a:ext cx="8686800" cy="3797089"/>
          </a:xfrm>
        </p:spPr>
        <p:txBody>
          <a:bodyPr>
            <a:normAutofit/>
          </a:bodyPr>
          <a:lstStyle/>
          <a:p>
            <a:pPr marL="0" lvl="0" indent="0" defTabSz="914400" eaLnBrk="0" fontAlgn="base" hangingPunct="0">
              <a:lnSpc>
                <a:spcPct val="100000"/>
              </a:lnSpc>
              <a:spcBef>
                <a:spcPct val="0"/>
              </a:spcBef>
              <a:spcAft>
                <a:spcPct val="0"/>
              </a:spcAft>
              <a:buClrTx/>
              <a:buSzTx/>
            </a:pPr>
            <a:r>
              <a:rPr lang="en-US" altLang="en-US" sz="2100"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a:t>
            </a:r>
            <a:endParaRPr lang="en-US" altLang="en-US" sz="2100" dirty="0">
              <a:solidFill>
                <a:schemeClr val="tx1"/>
              </a:solidFill>
              <a:latin typeface="Calibri" panose="020F0502020204030204" pitchFamily="34" charset="0"/>
              <a:cs typeface="Calibri" panose="020F0502020204030204" pitchFamily="34" charset="0"/>
            </a:endParaRPr>
          </a:p>
          <a:p>
            <a:pPr marL="0" indent="0" defTabSz="914400" eaLnBrk="0" fontAlgn="base" hangingPunct="0">
              <a:lnSpc>
                <a:spcPct val="100000"/>
              </a:lnSpc>
              <a:spcBef>
                <a:spcPct val="0"/>
              </a:spcBef>
              <a:spcAft>
                <a:spcPct val="0"/>
              </a:spcAft>
              <a:buClrTx/>
              <a:buSzTx/>
            </a:pPr>
            <a:r>
              <a:rPr lang="en-US" altLang="en-US" sz="2100" dirty="0">
                <a:solidFill>
                  <a:schemeClr val="tx1"/>
                </a:solidFill>
                <a:latin typeface="Calibri" panose="020F0502020204030204" pitchFamily="34" charset="0"/>
                <a:ea typeface="TimesNewRomanPSMT"/>
                <a:cs typeface="Calibri" panose="020F0502020204030204" pitchFamily="34" charset="0"/>
              </a:rPr>
              <a:t>great . Another nice touch is the music . I was overcome with the urge to get off the couch and start dancing . It sucked me in , and it'll do the same to you .</a:t>
            </a:r>
            <a:endParaRPr lang="en-US" altLang="en-US" sz="2100" dirty="0">
              <a:solidFill>
                <a:schemeClr val="tx1"/>
              </a:solidFill>
              <a:latin typeface="Calibri" panose="020F0502020204030204" pitchFamily="34" charset="0"/>
              <a:cs typeface="Calibri" panose="020F0502020204030204" pitchFamily="34" charset="0"/>
            </a:endParaRPr>
          </a:p>
          <a:p>
            <a:pPr marL="0" lv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9C2B2637-6A56-6D4B-8EAC-E3B33BE57C22}"/>
              </a:ext>
            </a:extLst>
          </p:cNvPr>
          <p:cNvSpPr>
            <a:spLocks noGrp="1"/>
          </p:cNvSpPr>
          <p:nvPr>
            <p:ph type="sldNum" sz="quarter" idx="12"/>
          </p:nvPr>
        </p:nvSpPr>
        <p:spPr/>
        <p:txBody>
          <a:bodyPr/>
          <a:lstStyle/>
          <a:p>
            <a:fld id="{D07771B2-D7F7-364E-B6F3-F7FE93606BCE}" type="slidenum">
              <a:rPr lang="en-US" smtClean="0"/>
              <a:pPr/>
              <a:t>20</a:t>
            </a:fld>
            <a:endParaRPr lang="en-US"/>
          </a:p>
        </p:txBody>
      </p:sp>
      <p:pic>
        <p:nvPicPr>
          <p:cNvPr id="1029" name="Picture 5" descr="page5image2665455056">
            <a:extLst>
              <a:ext uri="{FF2B5EF4-FFF2-40B4-BE49-F238E27FC236}">
                <a16:creationId xmlns:a16="http://schemas.microsoft.com/office/drawing/2014/main" id="{E074FF09-0355-A845-8833-06AA3DD2A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60325"/>
            <a:ext cx="6096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5image2665455648">
            <a:extLst>
              <a:ext uri="{FF2B5EF4-FFF2-40B4-BE49-F238E27FC236}">
                <a16:creationId xmlns:a16="http://schemas.microsoft.com/office/drawing/2014/main" id="{14942396-7BD0-0B48-8F5B-087F824ADF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50" y="-60325"/>
            <a:ext cx="546100" cy="12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024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7EC428-AC41-3C44-B265-7DBFFF61969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929F2A0-E86C-E94F-BD5D-A38EFAA4A91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pPr/>
              <a:t>21</a:t>
            </a:fld>
            <a:endParaRPr lang="en-US"/>
          </a:p>
        </p:txBody>
      </p:sp>
      <p:pic>
        <p:nvPicPr>
          <p:cNvPr id="5" name="Picture 4">
            <a:extLst>
              <a:ext uri="{FF2B5EF4-FFF2-40B4-BE49-F238E27FC236}">
                <a16:creationId xmlns:a16="http://schemas.microsoft.com/office/drawing/2014/main" id="{9D683712-0DFA-E943-8D63-B2E8431F5C78}"/>
              </a:ext>
            </a:extLst>
          </p:cNvPr>
          <p:cNvPicPr>
            <a:picLocks noChangeAspect="1"/>
          </p:cNvPicPr>
          <p:nvPr/>
        </p:nvPicPr>
        <p:blipFill>
          <a:blip r:embed="rId3"/>
          <a:stretch>
            <a:fillRect/>
          </a:stretch>
        </p:blipFill>
        <p:spPr>
          <a:xfrm>
            <a:off x="609600" y="-106479"/>
            <a:ext cx="7308867" cy="2523299"/>
          </a:xfrm>
          <a:prstGeom prst="rect">
            <a:avLst/>
          </a:prstGeom>
        </p:spPr>
      </p:pic>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4"/>
          <a:stretch>
            <a:fillRect/>
          </a:stretch>
        </p:blipFill>
        <p:spPr>
          <a:xfrm>
            <a:off x="990599" y="2687033"/>
            <a:ext cx="6161545" cy="2510259"/>
          </a:xfrm>
          <a:prstGeom prst="rect">
            <a:avLst/>
          </a:prstGeom>
        </p:spPr>
      </p:pic>
    </p:spTree>
    <p:extLst>
      <p:ext uri="{BB962C8B-B14F-4D97-AF65-F5344CB8AC3E}">
        <p14:creationId xmlns:p14="http://schemas.microsoft.com/office/powerpoint/2010/main" val="239265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B335-0C26-3845-8C53-2742DBF75C2A}"/>
              </a:ext>
            </a:extLst>
          </p:cNvPr>
          <p:cNvSpPr>
            <a:spLocks noGrp="1"/>
          </p:cNvSpPr>
          <p:nvPr>
            <p:ph type="title"/>
          </p:nvPr>
        </p:nvSpPr>
        <p:spPr/>
        <p:txBody>
          <a:bodyPr/>
          <a:lstStyle/>
          <a:p>
            <a:r>
              <a:rPr lang="en-US" dirty="0"/>
              <a:t>Classifying sentiment for input x</a:t>
            </a:r>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pPr/>
              <a:t>22</a:t>
            </a:fld>
            <a:endParaRPr lang="en-US"/>
          </a:p>
        </p:txBody>
      </p:sp>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3"/>
          <a:stretch>
            <a:fillRect/>
          </a:stretch>
        </p:blipFill>
        <p:spPr>
          <a:xfrm>
            <a:off x="685800" y="971550"/>
            <a:ext cx="7523385" cy="2927603"/>
          </a:xfrm>
          <a:prstGeom prst="rect">
            <a:avLst/>
          </a:prstGeom>
        </p:spPr>
      </p:pic>
      <p:pic>
        <p:nvPicPr>
          <p:cNvPr id="7" name="Picture 6">
            <a:extLst>
              <a:ext uri="{FF2B5EF4-FFF2-40B4-BE49-F238E27FC236}">
                <a16:creationId xmlns:a16="http://schemas.microsoft.com/office/drawing/2014/main" id="{56E53849-749E-1743-A1CB-80C6F140C892}"/>
              </a:ext>
            </a:extLst>
          </p:cNvPr>
          <p:cNvPicPr>
            <a:picLocks noChangeAspect="1"/>
          </p:cNvPicPr>
          <p:nvPr/>
        </p:nvPicPr>
        <p:blipFill rotWithShape="1">
          <a:blip r:embed="rId4"/>
          <a:srcRect r="35240" b="11910"/>
          <a:stretch/>
        </p:blipFill>
        <p:spPr>
          <a:xfrm>
            <a:off x="2848222" y="4161509"/>
            <a:ext cx="3973417" cy="443019"/>
          </a:xfrm>
          <a:prstGeom prst="rect">
            <a:avLst/>
          </a:prstGeom>
        </p:spPr>
      </p:pic>
      <p:sp>
        <p:nvSpPr>
          <p:cNvPr id="8" name="TextBox 7">
            <a:extLst>
              <a:ext uri="{FF2B5EF4-FFF2-40B4-BE49-F238E27FC236}">
                <a16:creationId xmlns:a16="http://schemas.microsoft.com/office/drawing/2014/main" id="{3CED1AD0-E9CB-134A-8192-B49445F50E63}"/>
              </a:ext>
            </a:extLst>
          </p:cNvPr>
          <p:cNvSpPr txBox="1"/>
          <p:nvPr/>
        </p:nvSpPr>
        <p:spPr>
          <a:xfrm>
            <a:off x="1070171" y="4170988"/>
            <a:ext cx="1778051"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Suppose w =</a:t>
            </a:r>
          </a:p>
        </p:txBody>
      </p:sp>
      <p:sp>
        <p:nvSpPr>
          <p:cNvPr id="9" name="TextBox 8">
            <a:extLst>
              <a:ext uri="{FF2B5EF4-FFF2-40B4-BE49-F238E27FC236}">
                <a16:creationId xmlns:a16="http://schemas.microsoft.com/office/drawing/2014/main" id="{F5F111DD-69FF-9A46-9A65-D4606D527CD0}"/>
              </a:ext>
            </a:extLst>
          </p:cNvPr>
          <p:cNvSpPr txBox="1"/>
          <p:nvPr/>
        </p:nvSpPr>
        <p:spPr>
          <a:xfrm>
            <a:off x="2232303" y="4735209"/>
            <a:ext cx="1050288"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 = 0.1</a:t>
            </a:r>
          </a:p>
        </p:txBody>
      </p:sp>
    </p:spTree>
    <p:extLst>
      <p:ext uri="{BB962C8B-B14F-4D97-AF65-F5344CB8AC3E}">
        <p14:creationId xmlns:p14="http://schemas.microsoft.com/office/powerpoint/2010/main" val="1837287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1A35E-FC5F-4441-922D-A0A15E08D2C5}"/>
              </a:ext>
            </a:extLst>
          </p:cNvPr>
          <p:cNvSpPr>
            <a:spLocks noGrp="1"/>
          </p:cNvSpPr>
          <p:nvPr>
            <p:ph type="title"/>
          </p:nvPr>
        </p:nvSpPr>
        <p:spPr/>
        <p:txBody>
          <a:bodyPr/>
          <a:lstStyle/>
          <a:p>
            <a:r>
              <a:rPr lang="en-US" dirty="0"/>
              <a:t>Classifying sentiment for input x</a:t>
            </a:r>
          </a:p>
        </p:txBody>
      </p:sp>
      <p:pic>
        <p:nvPicPr>
          <p:cNvPr id="9" name="Content Placeholder 8">
            <a:extLst>
              <a:ext uri="{FF2B5EF4-FFF2-40B4-BE49-F238E27FC236}">
                <a16:creationId xmlns:a16="http://schemas.microsoft.com/office/drawing/2014/main" id="{AAD146BD-31ED-B04E-893A-08716AA234D3}"/>
              </a:ext>
            </a:extLst>
          </p:cNvPr>
          <p:cNvPicPr>
            <a:picLocks noGrp="1" noChangeAspect="1"/>
          </p:cNvPicPr>
          <p:nvPr>
            <p:ph idx="1"/>
          </p:nvPr>
        </p:nvPicPr>
        <p:blipFill rotWithShape="1">
          <a:blip r:embed="rId3"/>
          <a:srcRect t="1" b="32553"/>
          <a:stretch/>
        </p:blipFill>
        <p:spPr>
          <a:xfrm>
            <a:off x="194722" y="1504950"/>
            <a:ext cx="8949278" cy="1597755"/>
          </a:xfrm>
        </p:spPr>
      </p:pic>
      <p:sp>
        <p:nvSpPr>
          <p:cNvPr id="4" name="Slide Number Placeholder 3">
            <a:extLst>
              <a:ext uri="{FF2B5EF4-FFF2-40B4-BE49-F238E27FC236}">
                <a16:creationId xmlns:a16="http://schemas.microsoft.com/office/drawing/2014/main" id="{271CA8CD-BC69-0040-B938-7165AA89BD1D}"/>
              </a:ext>
            </a:extLst>
          </p:cNvPr>
          <p:cNvSpPr>
            <a:spLocks noGrp="1"/>
          </p:cNvSpPr>
          <p:nvPr>
            <p:ph type="sldNum" sz="quarter" idx="12"/>
          </p:nvPr>
        </p:nvSpPr>
        <p:spPr/>
        <p:txBody>
          <a:bodyPr/>
          <a:lstStyle/>
          <a:p>
            <a:fld id="{D07771B2-D7F7-364E-B6F3-F7FE93606BCE}" type="slidenum">
              <a:rPr lang="en-US" smtClean="0"/>
              <a:pPr/>
              <a:t>23</a:t>
            </a:fld>
            <a:endParaRPr lang="en-US"/>
          </a:p>
        </p:txBody>
      </p:sp>
      <p:pic>
        <p:nvPicPr>
          <p:cNvPr id="10" name="Content Placeholder 8">
            <a:extLst>
              <a:ext uri="{FF2B5EF4-FFF2-40B4-BE49-F238E27FC236}">
                <a16:creationId xmlns:a16="http://schemas.microsoft.com/office/drawing/2014/main" id="{E79EE6BA-03EE-5A48-8F94-0E30AC360930}"/>
              </a:ext>
            </a:extLst>
          </p:cNvPr>
          <p:cNvPicPr>
            <a:picLocks noChangeAspect="1"/>
          </p:cNvPicPr>
          <p:nvPr/>
        </p:nvPicPr>
        <p:blipFill rotWithShape="1">
          <a:blip r:embed="rId3"/>
          <a:srcRect t="63224"/>
          <a:stretch/>
        </p:blipFill>
        <p:spPr>
          <a:xfrm>
            <a:off x="194726" y="3363622"/>
            <a:ext cx="8949274" cy="871196"/>
          </a:xfrm>
          <a:prstGeom prst="rect">
            <a:avLst/>
          </a:prstGeom>
        </p:spPr>
      </p:pic>
      <p:sp>
        <p:nvSpPr>
          <p:cNvPr id="3" name="Rectangle 2">
            <a:extLst>
              <a:ext uri="{FF2B5EF4-FFF2-40B4-BE49-F238E27FC236}">
                <a16:creationId xmlns:a16="http://schemas.microsoft.com/office/drawing/2014/main" id="{1A274553-D47A-0E49-84E7-48BFB7880EDE}"/>
              </a:ext>
            </a:extLst>
          </p:cNvPr>
          <p:cNvSpPr/>
          <p:nvPr/>
        </p:nvSpPr>
        <p:spPr>
          <a:xfrm>
            <a:off x="8409364" y="2495550"/>
            <a:ext cx="734636"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1469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443F-322A-464C-812C-53B7705B7063}"/>
              </a:ext>
            </a:extLst>
          </p:cNvPr>
          <p:cNvSpPr>
            <a:spLocks noGrp="1"/>
          </p:cNvSpPr>
          <p:nvPr>
            <p:ph type="title"/>
          </p:nvPr>
        </p:nvSpPr>
        <p:spPr>
          <a:xfrm>
            <a:off x="304800" y="-95250"/>
            <a:ext cx="8697433" cy="742950"/>
          </a:xfrm>
        </p:spPr>
        <p:txBody>
          <a:bodyPr>
            <a:normAutofit fontScale="90000"/>
          </a:bodyPr>
          <a:lstStyle/>
          <a:p>
            <a:br>
              <a:rPr lang="en-US" dirty="0"/>
            </a:br>
            <a:r>
              <a:rPr lang="en-US" dirty="0"/>
              <a:t>Classification in (</a:t>
            </a:r>
            <a:r>
              <a:rPr lang="en-US" b="1" dirty="0"/>
              <a:t>binary)</a:t>
            </a:r>
            <a:r>
              <a:rPr lang="en-US" dirty="0"/>
              <a:t> logistic regression: summary</a:t>
            </a:r>
          </a:p>
        </p:txBody>
      </p:sp>
      <p:sp>
        <p:nvSpPr>
          <p:cNvPr id="3" name="Content Placeholder 2">
            <a:extLst>
              <a:ext uri="{FF2B5EF4-FFF2-40B4-BE49-F238E27FC236}">
                <a16:creationId xmlns:a16="http://schemas.microsoft.com/office/drawing/2014/main" id="{5C032F46-9DE8-AA40-B77D-9531D001E098}"/>
              </a:ext>
            </a:extLst>
          </p:cNvPr>
          <p:cNvSpPr>
            <a:spLocks noGrp="1"/>
          </p:cNvSpPr>
          <p:nvPr>
            <p:ph idx="1"/>
          </p:nvPr>
        </p:nvSpPr>
        <p:spPr>
          <a:xfrm>
            <a:off x="494841" y="653728"/>
            <a:ext cx="8534400" cy="3333750"/>
          </a:xfrm>
        </p:spPr>
        <p:txBody>
          <a:bodyPr/>
          <a:lstStyle/>
          <a:p>
            <a:r>
              <a:rPr lang="en-US" sz="2800" dirty="0"/>
              <a:t>Given:</a:t>
            </a:r>
          </a:p>
          <a:p>
            <a:pPr lvl="1"/>
            <a:r>
              <a:rPr lang="en-US" sz="2400" dirty="0"/>
              <a:t>a set of classes:  (+ sentiment,- sentiment)</a:t>
            </a:r>
          </a:p>
          <a:p>
            <a:pPr lvl="1"/>
            <a:r>
              <a:rPr lang="en-US" sz="2400" dirty="0"/>
              <a:t>a vector </a:t>
            </a:r>
            <a:r>
              <a:rPr lang="en-US" sz="2400" b="1" dirty="0">
                <a:latin typeface="Courier" pitchFamily="2" charset="0"/>
              </a:rPr>
              <a:t>x</a:t>
            </a:r>
            <a:r>
              <a:rPr lang="en-US" sz="2400" dirty="0"/>
              <a:t> of features </a:t>
            </a:r>
            <a:r>
              <a:rPr lang="en-US" sz="2400" dirty="0">
                <a:latin typeface="Courier" pitchFamily="2" charset="0"/>
              </a:rPr>
              <a:t>[x1, x2, …, </a:t>
            </a:r>
            <a:r>
              <a:rPr lang="en-US" sz="2400" dirty="0" err="1">
                <a:latin typeface="Courier" pitchFamily="2" charset="0"/>
              </a:rPr>
              <a:t>xn</a:t>
            </a:r>
            <a:r>
              <a:rPr lang="en-US" sz="2400" dirty="0">
                <a:latin typeface="Courier" pitchFamily="2" charset="0"/>
              </a:rPr>
              <a:t>]</a:t>
            </a:r>
          </a:p>
          <a:p>
            <a:pPr lvl="3"/>
            <a:r>
              <a:rPr lang="en-US" sz="2400" dirty="0"/>
              <a:t>x1= count( "awesome")</a:t>
            </a:r>
          </a:p>
          <a:p>
            <a:pPr lvl="3"/>
            <a:r>
              <a:rPr lang="en-US" sz="2400" dirty="0"/>
              <a:t>x2 = log(number of words in review)</a:t>
            </a:r>
          </a:p>
          <a:p>
            <a:pPr lvl="1"/>
            <a:r>
              <a:rPr lang="en-US" sz="2400" dirty="0"/>
              <a:t>A vector </a:t>
            </a:r>
            <a:r>
              <a:rPr lang="en-US" sz="2400" b="1" dirty="0">
                <a:latin typeface="Courier" pitchFamily="2" charset="0"/>
              </a:rPr>
              <a:t>w</a:t>
            </a:r>
            <a:r>
              <a:rPr lang="en-US" sz="2400" dirty="0"/>
              <a:t> of weights  </a:t>
            </a:r>
            <a:r>
              <a:rPr lang="en-US" sz="2400" dirty="0">
                <a:latin typeface="Courier" pitchFamily="2" charset="0"/>
              </a:rPr>
              <a:t>[w1, w2, …, </a:t>
            </a:r>
            <a:r>
              <a:rPr lang="en-US" sz="2400" dirty="0" err="1">
                <a:latin typeface="Courier" pitchFamily="2" charset="0"/>
              </a:rPr>
              <a:t>wn</a:t>
            </a:r>
            <a:r>
              <a:rPr lang="en-US" sz="2400" dirty="0">
                <a:latin typeface="Courier" pitchFamily="2" charset="0"/>
              </a:rPr>
              <a:t>]</a:t>
            </a:r>
          </a:p>
          <a:p>
            <a:pPr lvl="2"/>
            <a:r>
              <a:rPr lang="en-US" sz="2100" dirty="0" err="1"/>
              <a:t>w</a:t>
            </a:r>
            <a:r>
              <a:rPr lang="en-US" sz="2500" baseline="-25000" dirty="0" err="1"/>
              <a:t>i</a:t>
            </a:r>
            <a:r>
              <a:rPr lang="en-US" sz="2100" dirty="0"/>
              <a:t>  for each feature f</a:t>
            </a:r>
            <a:r>
              <a:rPr lang="en-US" sz="2500" baseline="-25000" dirty="0"/>
              <a:t>i</a:t>
            </a:r>
            <a:endParaRPr lang="en-US" sz="2100" baseline="-25000" dirty="0"/>
          </a:p>
          <a:p>
            <a:pPr lvl="1"/>
            <a:endParaRPr lang="en-US" dirty="0"/>
          </a:p>
          <a:p>
            <a:pPr lvl="1"/>
            <a:endParaRPr lang="en-US" dirty="0"/>
          </a:p>
          <a:p>
            <a:endParaRPr lang="en-US" dirty="0"/>
          </a:p>
        </p:txBody>
      </p:sp>
      <p:pic>
        <p:nvPicPr>
          <p:cNvPr id="5" name="Picture 4">
            <a:extLst>
              <a:ext uri="{FF2B5EF4-FFF2-40B4-BE49-F238E27FC236}">
                <a16:creationId xmlns:a16="http://schemas.microsoft.com/office/drawing/2014/main" id="{7710F3D9-B949-894E-9F71-185DFDFF94E7}"/>
              </a:ext>
            </a:extLst>
          </p:cNvPr>
          <p:cNvPicPr>
            <a:picLocks noChangeAspect="1"/>
          </p:cNvPicPr>
          <p:nvPr/>
        </p:nvPicPr>
        <p:blipFill>
          <a:blip r:embed="rId2"/>
          <a:stretch>
            <a:fillRect/>
          </a:stretch>
        </p:blipFill>
        <p:spPr>
          <a:xfrm>
            <a:off x="304800" y="3445545"/>
            <a:ext cx="4448643" cy="1697955"/>
          </a:xfrm>
          <a:prstGeom prst="rect">
            <a:avLst/>
          </a:prstGeom>
        </p:spPr>
      </p:pic>
    </p:spTree>
    <p:extLst>
      <p:ext uri="{BB962C8B-B14F-4D97-AF65-F5344CB8AC3E}">
        <p14:creationId xmlns:p14="http://schemas.microsoft.com/office/powerpoint/2010/main" val="543685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Learning: Cross-Entropy Loss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8402240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Learning components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a:bodyPr>
          <a:lstStyle/>
          <a:p>
            <a:endParaRPr lang="en-US" sz="2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 loss function:</a:t>
            </a:r>
          </a:p>
          <a:p>
            <a:pPr lvl="2"/>
            <a:r>
              <a:rPr lang="en-US" sz="3000" b="1" dirty="0">
                <a:latin typeface="Calibri" panose="020F0502020204030204" pitchFamily="34" charset="0"/>
                <a:cs typeface="Calibri" panose="020F0502020204030204" pitchFamily="34" charset="0"/>
              </a:rPr>
              <a:t>cross-entropy loss</a:t>
            </a:r>
          </a:p>
          <a:p>
            <a:pPr lvl="2"/>
            <a:endParaRPr lang="en-US" sz="30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An optimization algorithm:</a:t>
            </a:r>
          </a:p>
          <a:p>
            <a:pPr lvl="2"/>
            <a:r>
              <a:rPr lang="en-US" sz="3000" b="1" dirty="0">
                <a:latin typeface="Calibri" panose="020F0502020204030204" pitchFamily="34" charset="0"/>
                <a:cs typeface="Calibri" panose="020F0502020204030204" pitchFamily="34" charset="0"/>
              </a:rPr>
              <a:t>stochastic gradient descent</a:t>
            </a:r>
          </a:p>
          <a:p>
            <a:endParaRPr lang="en-US" dirty="0"/>
          </a:p>
        </p:txBody>
      </p:sp>
    </p:spTree>
    <p:extLst>
      <p:ext uri="{BB962C8B-B14F-4D97-AF65-F5344CB8AC3E}">
        <p14:creationId xmlns:p14="http://schemas.microsoft.com/office/powerpoint/2010/main" val="4285177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26998" y="133350"/>
            <a:ext cx="84900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22960" y="1200150"/>
                <a:ext cx="8092440" cy="4038600"/>
              </a:xfrm>
            </p:spPr>
            <p:txBody>
              <a:bodyPr>
                <a:normAutofit fontScale="92500"/>
              </a:bodyPr>
              <a:lstStyle/>
              <a:p>
                <a:r>
                  <a:rPr lang="en-US" b="1" dirty="0"/>
                  <a:t>Goal</a:t>
                </a:r>
                <a:r>
                  <a:rPr lang="en-US" dirty="0"/>
                  <a:t>: maximize probability of the correct label </a:t>
                </a:r>
                <a:r>
                  <a:rPr lang="en-US" i="1" dirty="0"/>
                  <a:t>p</a:t>
                </a:r>
                <a:r>
                  <a:rPr lang="en-US" dirty="0"/>
                  <a:t>(</a:t>
                </a:r>
                <a:r>
                  <a:rPr lang="en-US" i="1" dirty="0" err="1"/>
                  <a:t>y</a:t>
                </a:r>
                <a:r>
                  <a:rPr lang="en-US" dirty="0" err="1"/>
                  <a:t>|</a:t>
                </a:r>
                <a:r>
                  <a:rPr lang="en-US" i="1" dirty="0" err="1"/>
                  <a:t>x</a:t>
                </a:r>
                <a:r>
                  <a:rPr lang="en-US" dirty="0"/>
                  <a:t>) </a:t>
                </a:r>
              </a:p>
              <a:p>
                <a:r>
                  <a:rPr lang="en-US" dirty="0"/>
                  <a:t>Since there are only 2 discrete outcomes (0 or 1) we can express the probability </a:t>
                </a:r>
                <a:r>
                  <a:rPr lang="en-US" i="1" dirty="0"/>
                  <a:t>p</a:t>
                </a:r>
                <a:r>
                  <a:rPr lang="en-US" dirty="0"/>
                  <a:t>(</a:t>
                </a:r>
                <a:r>
                  <a:rPr lang="en-US" i="1" dirty="0" err="1"/>
                  <a:t>y</a:t>
                </a:r>
                <a:r>
                  <a:rPr lang="en-US" dirty="0" err="1"/>
                  <a:t>|</a:t>
                </a:r>
                <a:r>
                  <a:rPr lang="en-US" i="1" dirty="0" err="1"/>
                  <a:t>x</a:t>
                </a:r>
                <a:r>
                  <a:rPr lang="en-US" dirty="0"/>
                  <a:t>) from our classifier (the thing we want to maximize) as</a:t>
                </a:r>
              </a:p>
              <a:p>
                <a:r>
                  <a:rPr lang="en-US" dirty="0"/>
                  <a:t> </a:t>
                </a:r>
              </a:p>
              <a:p>
                <a:r>
                  <a:rPr lang="en-US" dirty="0"/>
                  <a:t>noting:</a:t>
                </a:r>
              </a:p>
              <a:p>
                <a:r>
                  <a:rPr lang="en-US" dirty="0"/>
                  <a:t>			if y=1, this simplifies to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r>
                  <a:rPr lang="en-US" dirty="0"/>
                  <a:t>			if y=0, this simplifies to 1</a:t>
                </a:r>
                <a:r>
                  <a:rPr lang="en-US" dirty="0">
                    <a:latin typeface="Courier" pitchFamily="2" charset="0"/>
                  </a:rPr>
                  <a:t>-</a:t>
                </a: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endParaRPr lang="en-US" dirty="0"/>
              </a:p>
            </p:txBody>
          </p:sp>
        </mc:Choice>
        <mc:Fallback xmlns="">
          <p:sp>
            <p:nvSpPr>
              <p:cNvPr id="3" name="Content Placeholder 2">
                <a:extLst>
                  <a:ext uri="{FF2B5EF4-FFF2-40B4-BE49-F238E27FC236}">
                    <a16:creationId xmlns:a14="http://schemas.microsoft.com/office/drawing/2010/main" xmlns=""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822960" y="1200150"/>
                <a:ext cx="8092440" cy="4038600"/>
              </a:xfrm>
              <a:blipFill>
                <a:blip r:embed="rId3"/>
                <a:stretch>
                  <a:fillRect l="-2504" t="-2508" r="-1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4"/>
          <a:stretch>
            <a:fillRect/>
          </a:stretch>
        </p:blipFill>
        <p:spPr>
          <a:xfrm>
            <a:off x="2743200" y="2978150"/>
            <a:ext cx="3412671" cy="482600"/>
          </a:xfrm>
          <a:prstGeom prst="rect">
            <a:avLst/>
          </a:prstGeom>
        </p:spPr>
      </p:pic>
    </p:spTree>
    <p:extLst>
      <p:ext uri="{BB962C8B-B14F-4D97-AF65-F5344CB8AC3E}">
        <p14:creationId xmlns:p14="http://schemas.microsoft.com/office/powerpoint/2010/main" val="123952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00099" y="2055314"/>
            <a:ext cx="8039101" cy="3564436"/>
          </a:xfrm>
        </p:spPr>
        <p:txBody>
          <a:bodyPr>
            <a:normAutofit fontScale="92500" lnSpcReduction="10000"/>
          </a:bodyPr>
          <a:lstStyle/>
          <a:p>
            <a:r>
              <a:rPr lang="en-US" dirty="0"/>
              <a:t>Now take the log of both sides (mathematically handy)</a:t>
            </a:r>
          </a:p>
          <a:p>
            <a:endParaRPr lang="en-US" dirty="0"/>
          </a:p>
          <a:p>
            <a:endParaRPr lang="en-US" dirty="0"/>
          </a:p>
          <a:p>
            <a:endParaRPr lang="en-US" dirty="0"/>
          </a:p>
          <a:p>
            <a:r>
              <a:rPr lang="en-US" dirty="0"/>
              <a:t>Whatever values maximize log p(</a:t>
            </a:r>
            <a:r>
              <a:rPr lang="en-US" dirty="0" err="1"/>
              <a:t>y|x</a:t>
            </a:r>
            <a:r>
              <a:rPr lang="en-US" dirty="0"/>
              <a:t>) will also maximize p(</a:t>
            </a:r>
            <a:r>
              <a:rPr lang="en-US" dirty="0" err="1"/>
              <a:t>y|x</a:t>
            </a:r>
            <a:r>
              <a:rPr lang="en-US" dirty="0"/>
              <a:t>)</a:t>
            </a:r>
          </a:p>
          <a:p>
            <a:endParaRPr lang="en-US" dirty="0"/>
          </a:p>
          <a:p>
            <a:r>
              <a:rPr lang="en-US" dirty="0"/>
              <a:t> </a:t>
            </a:r>
          </a:p>
        </p:txBody>
      </p:sp>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2"/>
          <a:stretch>
            <a:fillRect/>
          </a:stretch>
        </p:blipFill>
        <p:spPr>
          <a:xfrm>
            <a:off x="2743200" y="1439806"/>
            <a:ext cx="3412671" cy="482600"/>
          </a:xfrm>
          <a:prstGeom prst="rect">
            <a:avLst/>
          </a:prstGeom>
        </p:spPr>
      </p:pic>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39411" y="2571750"/>
            <a:ext cx="5704489" cy="990600"/>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760674" y="878244"/>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DFABC0A9-E82A-4843-A897-1448E165EC7A}"/>
              </a:ext>
            </a:extLst>
          </p:cNvPr>
          <p:cNvSpPr txBox="1"/>
          <p:nvPr/>
        </p:nvSpPr>
        <p:spPr>
          <a:xfrm>
            <a:off x="533400" y="1439806"/>
            <a:ext cx="1742785" cy="461665"/>
          </a:xfrm>
          <a:prstGeom prst="rect">
            <a:avLst/>
          </a:prstGeom>
          <a:noFill/>
        </p:spPr>
        <p:txBody>
          <a:bodyPr wrap="none" rtlCol="0">
            <a:spAutoFit/>
          </a:bodyPr>
          <a:lstStyle/>
          <a:p>
            <a:r>
              <a:rPr lang="en-US" dirty="0"/>
              <a:t>Maximize:</a:t>
            </a:r>
          </a:p>
        </p:txBody>
      </p:sp>
      <p:sp>
        <p:nvSpPr>
          <p:cNvPr id="10" name="TextBox 9">
            <a:extLst>
              <a:ext uri="{FF2B5EF4-FFF2-40B4-BE49-F238E27FC236}">
                <a16:creationId xmlns:a16="http://schemas.microsoft.com/office/drawing/2014/main" id="{0D2BAC0C-41A2-D14D-8714-99A5AD4E4D88}"/>
              </a:ext>
            </a:extLst>
          </p:cNvPr>
          <p:cNvSpPr txBox="1"/>
          <p:nvPr/>
        </p:nvSpPr>
        <p:spPr>
          <a:xfrm>
            <a:off x="533399" y="2605385"/>
            <a:ext cx="1742785" cy="461665"/>
          </a:xfrm>
          <a:prstGeom prst="rect">
            <a:avLst/>
          </a:prstGeom>
          <a:noFill/>
        </p:spPr>
        <p:txBody>
          <a:bodyPr wrap="none" rtlCol="0">
            <a:spAutoFit/>
          </a:bodyPr>
          <a:lstStyle/>
          <a:p>
            <a:r>
              <a:rPr lang="en-US" dirty="0"/>
              <a:t>Maximize:</a:t>
            </a:r>
          </a:p>
        </p:txBody>
      </p:sp>
    </p:spTree>
    <p:extLst>
      <p:ext uri="{BB962C8B-B14F-4D97-AF65-F5344CB8AC3E}">
        <p14:creationId xmlns:p14="http://schemas.microsoft.com/office/powerpoint/2010/main" val="123136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395369" y="2615248"/>
                <a:ext cx="8591551" cy="3564436"/>
              </a:xfrm>
            </p:spPr>
            <p:txBody>
              <a:bodyPr>
                <a:normAutofit/>
              </a:bodyPr>
              <a:lstStyle/>
              <a:p>
                <a:r>
                  <a:rPr lang="en-US" sz="2600" dirty="0"/>
                  <a:t>Now flip sign to turn this into a loss: something to minimize</a:t>
                </a:r>
              </a:p>
              <a:p>
                <a:r>
                  <a:rPr lang="en-US" sz="2600" b="1" dirty="0">
                    <a:solidFill>
                      <a:srgbClr val="0000CC"/>
                    </a:solidFill>
                  </a:rPr>
                  <a:t>Cross-entropy loss </a:t>
                </a:r>
                <a:r>
                  <a:rPr lang="en-US" sz="2600" dirty="0">
                    <a:solidFill>
                      <a:schemeClr val="tx1"/>
                    </a:solidFill>
                  </a:rPr>
                  <a:t>(because is formula for cross-entropy(</a:t>
                </a:r>
                <a:r>
                  <a:rPr lang="en-US" sz="2600" dirty="0">
                    <a:solidFill>
                      <a:schemeClr val="tx1"/>
                    </a:solidFill>
                    <a:latin typeface="Times New Roman" panose="02020603050405020304" pitchFamily="18" charset="0"/>
                    <a:cs typeface="Times New Roman" panose="02020603050405020304" pitchFamily="18" charset="0"/>
                  </a:rPr>
                  <a:t>y</a:t>
                </a:r>
                <a:r>
                  <a:rPr lang="en-US" sz="2600" dirty="0">
                    <a:solidFill>
                      <a:schemeClr val="tx1"/>
                    </a:solidFill>
                  </a:rPr>
                  <a:t>,</a:t>
                </a:r>
                <a:r>
                  <a:rPr lang="en-US" sz="2400" dirty="0">
                    <a:solidFill>
                      <a:schemeClr val="tx1"/>
                    </a:solidFill>
                  </a:rPr>
                  <a:t>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r>
                      <a:rPr lang="en-US" sz="2400" i="1">
                        <a:solidFill>
                          <a:schemeClr val="tx1"/>
                        </a:solidFill>
                        <a:latin typeface="Cambria Math" panose="02040503050406030204" pitchFamily="18" charset="0"/>
                      </a:rPr>
                      <m:t> </m:t>
                    </m:r>
                  </m:oMath>
                </a14:m>
                <a:r>
                  <a:rPr lang="en-US" sz="2600" dirty="0">
                    <a:solidFill>
                      <a:schemeClr val="tx1"/>
                    </a:solidFill>
                  </a:rPr>
                  <a:t>))</a:t>
                </a:r>
                <a:endParaRPr lang="en-US" sz="2600" dirty="0">
                  <a:solidFill>
                    <a:srgbClr val="0000CC"/>
                  </a:solidFill>
                </a:endParaRPr>
              </a:p>
              <a:p>
                <a:endParaRPr lang="en-US" dirty="0"/>
              </a:p>
              <a:p>
                <a:r>
                  <a:rPr lang="en-US" dirty="0"/>
                  <a:t>Or, plugging in definition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4="http://schemas.microsoft.com/office/drawing/2010/main" xmlns=""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395369" y="2615248"/>
                <a:ext cx="8591551" cy="3564436"/>
              </a:xfrm>
              <a:blipFill>
                <a:blip r:embed="rId2"/>
                <a:stretch>
                  <a:fillRect l="-2659" t="-2482" r="-29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67000" y="1575979"/>
            <a:ext cx="5475889" cy="950903"/>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418437" y="898406"/>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B6A09887-909E-654B-BA33-1A38B6B8143F}"/>
              </a:ext>
            </a:extLst>
          </p:cNvPr>
          <p:cNvSpPr txBox="1"/>
          <p:nvPr/>
        </p:nvSpPr>
        <p:spPr>
          <a:xfrm>
            <a:off x="609599" y="1513557"/>
            <a:ext cx="1720343" cy="461665"/>
          </a:xfrm>
          <a:prstGeom prst="rect">
            <a:avLst/>
          </a:prstGeom>
          <a:noFill/>
        </p:spPr>
        <p:txBody>
          <a:bodyPr wrap="none" rtlCol="0">
            <a:spAutoFit/>
          </a:bodyPr>
          <a:lstStyle/>
          <a:p>
            <a:r>
              <a:rPr lang="en-US" dirty="0">
                <a:solidFill>
                  <a:srgbClr val="0000CC"/>
                </a:solidFill>
              </a:rPr>
              <a:t>Maximize</a:t>
            </a:r>
            <a:r>
              <a:rPr lang="en-US" dirty="0"/>
              <a:t>:</a:t>
            </a:r>
          </a:p>
        </p:txBody>
      </p:sp>
      <p:sp>
        <p:nvSpPr>
          <p:cNvPr id="9" name="TextBox 8">
            <a:extLst>
              <a:ext uri="{FF2B5EF4-FFF2-40B4-BE49-F238E27FC236}">
                <a16:creationId xmlns:a16="http://schemas.microsoft.com/office/drawing/2014/main" id="{C193E6DD-65C6-CC48-BDBB-432C36D03972}"/>
              </a:ext>
            </a:extLst>
          </p:cNvPr>
          <p:cNvSpPr txBox="1"/>
          <p:nvPr/>
        </p:nvSpPr>
        <p:spPr>
          <a:xfrm>
            <a:off x="423965" y="3557964"/>
            <a:ext cx="1641796" cy="461665"/>
          </a:xfrm>
          <a:prstGeom prst="rect">
            <a:avLst/>
          </a:prstGeom>
          <a:noFill/>
        </p:spPr>
        <p:txBody>
          <a:bodyPr wrap="none" rtlCol="0">
            <a:spAutoFit/>
          </a:bodyPr>
          <a:lstStyle/>
          <a:p>
            <a:r>
              <a:rPr lang="en-US" dirty="0">
                <a:solidFill>
                  <a:srgbClr val="0000CC"/>
                </a:solidFill>
              </a:rPr>
              <a:t>Minimize</a:t>
            </a:r>
            <a:r>
              <a:rPr lang="en-US" dirty="0"/>
              <a:t>:</a:t>
            </a:r>
          </a:p>
        </p:txBody>
      </p:sp>
      <p:pic>
        <p:nvPicPr>
          <p:cNvPr id="10" name="Picture 9">
            <a:extLst>
              <a:ext uri="{FF2B5EF4-FFF2-40B4-BE49-F238E27FC236}">
                <a16:creationId xmlns:a16="http://schemas.microsoft.com/office/drawing/2014/main" id="{2BC3AE84-CA1F-A941-B242-9345FAECD37C}"/>
              </a:ext>
            </a:extLst>
          </p:cNvPr>
          <p:cNvPicPr>
            <a:picLocks noChangeAspect="1"/>
          </p:cNvPicPr>
          <p:nvPr/>
        </p:nvPicPr>
        <p:blipFill>
          <a:blip r:embed="rId4"/>
          <a:stretch>
            <a:fillRect/>
          </a:stretch>
        </p:blipFill>
        <p:spPr>
          <a:xfrm>
            <a:off x="2248090" y="3562507"/>
            <a:ext cx="6703853" cy="452581"/>
          </a:xfrm>
          <a:prstGeom prst="rect">
            <a:avLst/>
          </a:prstGeom>
        </p:spPr>
      </p:pic>
      <p:pic>
        <p:nvPicPr>
          <p:cNvPr id="12" name="Picture 11">
            <a:extLst>
              <a:ext uri="{FF2B5EF4-FFF2-40B4-BE49-F238E27FC236}">
                <a16:creationId xmlns:a16="http://schemas.microsoft.com/office/drawing/2014/main" id="{C09FBB92-A787-3A43-A9DB-B4BD635BDCDE}"/>
              </a:ext>
            </a:extLst>
          </p:cNvPr>
          <p:cNvPicPr>
            <a:picLocks noChangeAspect="1"/>
          </p:cNvPicPr>
          <p:nvPr/>
        </p:nvPicPr>
        <p:blipFill>
          <a:blip r:embed="rId5"/>
          <a:stretch>
            <a:fillRect/>
          </a:stretch>
        </p:blipFill>
        <p:spPr>
          <a:xfrm>
            <a:off x="1133813" y="4574407"/>
            <a:ext cx="7530894" cy="461664"/>
          </a:xfrm>
          <a:prstGeom prst="rect">
            <a:avLst/>
          </a:prstGeom>
        </p:spPr>
      </p:pic>
    </p:spTree>
    <p:extLst>
      <p:ext uri="{BB962C8B-B14F-4D97-AF65-F5344CB8AC3E}">
        <p14:creationId xmlns:p14="http://schemas.microsoft.com/office/powerpoint/2010/main" val="110347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65BDD9-0153-49F0-C838-25B3D9C231D5}"/>
              </a:ext>
            </a:extLst>
          </p:cNvPr>
          <p:cNvSpPr>
            <a:spLocks noGrp="1"/>
          </p:cNvSpPr>
          <p:nvPr>
            <p:ph idx="1"/>
          </p:nvPr>
        </p:nvSpPr>
        <p:spPr/>
        <p:txBody>
          <a:bodyPr/>
          <a:lstStyle/>
          <a:p>
            <a:endParaRPr lang="en-PK"/>
          </a:p>
        </p:txBody>
      </p:sp>
      <p:pic>
        <p:nvPicPr>
          <p:cNvPr id="13" name="Picture 12">
            <a:extLst>
              <a:ext uri="{FF2B5EF4-FFF2-40B4-BE49-F238E27FC236}">
                <a16:creationId xmlns:a16="http://schemas.microsoft.com/office/drawing/2014/main" id="{29D34F7C-9F34-91B5-0A34-6D4FEBA2B74C}"/>
              </a:ext>
            </a:extLst>
          </p:cNvPr>
          <p:cNvPicPr>
            <a:picLocks noChangeAspect="1"/>
          </p:cNvPicPr>
          <p:nvPr/>
        </p:nvPicPr>
        <p:blipFill>
          <a:blip r:embed="rId2"/>
          <a:stretch>
            <a:fillRect/>
          </a:stretch>
        </p:blipFill>
        <p:spPr>
          <a:xfrm>
            <a:off x="259835" y="587062"/>
            <a:ext cx="8731766" cy="4166058"/>
          </a:xfrm>
          <a:prstGeom prst="rect">
            <a:avLst/>
          </a:prstGeom>
        </p:spPr>
      </p:pic>
    </p:spTree>
    <p:extLst>
      <p:ext uri="{BB962C8B-B14F-4D97-AF65-F5344CB8AC3E}">
        <p14:creationId xmlns:p14="http://schemas.microsoft.com/office/powerpoint/2010/main" val="701753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291548" y="971550"/>
            <a:ext cx="8591551" cy="3564436"/>
          </a:xfrm>
        </p:spPr>
        <p:txBody>
          <a:bodyPr>
            <a:normAutofit/>
          </a:bodyPr>
          <a:lstStyle/>
          <a:p>
            <a:r>
              <a:rPr lang="en-US" sz="2600" dirty="0"/>
              <a:t>We want loss to be:</a:t>
            </a:r>
          </a:p>
          <a:p>
            <a:pPr marL="457200" indent="-457200">
              <a:buFont typeface="Arial" panose="020B0604020202020204" pitchFamily="34" charset="0"/>
              <a:buChar char="•"/>
            </a:pPr>
            <a:r>
              <a:rPr lang="en-US" sz="2600" dirty="0"/>
              <a:t>smaller if the model estimate is close to correct</a:t>
            </a:r>
          </a:p>
          <a:p>
            <a:pPr marL="457200" indent="-457200">
              <a:buFont typeface="Arial" panose="020B0604020202020204" pitchFamily="34" charset="0"/>
              <a:buChar char="•"/>
            </a:pPr>
            <a:r>
              <a:rPr lang="en-US" sz="2600" dirty="0"/>
              <a:t>bigger if model is confused</a:t>
            </a:r>
          </a:p>
          <a:p>
            <a:pPr marL="0" indent="0"/>
            <a:r>
              <a:rPr lang="en-US" sz="2600" dirty="0"/>
              <a:t>Let's first suppose the true label of this is y=1 (positive)</a:t>
            </a:r>
          </a:p>
        </p:txBody>
      </p:sp>
      <p:sp>
        <p:nvSpPr>
          <p:cNvPr id="11" name="Content Placeholder 2">
            <a:extLst>
              <a:ext uri="{FF2B5EF4-FFF2-40B4-BE49-F238E27FC236}">
                <a16:creationId xmlns:a16="http://schemas.microsoft.com/office/drawing/2014/main" id="{2492AB53-FB82-2544-908A-27EFE880F234}"/>
              </a:ext>
            </a:extLst>
          </p:cNvPr>
          <p:cNvSpPr txBox="1">
            <a:spLocks/>
          </p:cNvSpPr>
          <p:nvPr/>
        </p:nvSpPr>
        <p:spPr>
          <a:xfrm>
            <a:off x="685800" y="3172270"/>
            <a:ext cx="7772400" cy="1400988"/>
          </a:xfrm>
          <a:prstGeom prst="rect">
            <a:avLst/>
          </a:prstGeom>
        </p:spPr>
        <p:txBody>
          <a:bodyPr vert="horz" lIns="0" tIns="45720" rIns="0" bIns="45720" rtlCol="0">
            <a:normAutofit fontScale="92500"/>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defTabSz="914400" eaLnBrk="0" fontAlgn="base" hangingPunct="0">
              <a:lnSpc>
                <a:spcPct val="100000"/>
              </a:lnSpc>
              <a:spcBef>
                <a:spcPct val="0"/>
              </a:spcBef>
              <a:spcAft>
                <a:spcPct val="0"/>
              </a:spcAft>
              <a:buClrTx/>
              <a:buSzTx/>
            </a:pPr>
            <a:r>
              <a:rPr lang="en-US" altLang="en-US" sz="2200"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great . Another nice touch is the music . I was overcome with the urge to get off the couch and start dancing . It sucked me in , and it'll do the same to you .</a:t>
            </a:r>
            <a:endParaRPr lang="en-US" altLang="en-US" sz="2200" dirty="0">
              <a:solidFill>
                <a:schemeClr val="tx1"/>
              </a:solidFill>
              <a:latin typeface="Calibri" panose="020F0502020204030204" pitchFamily="34" charset="0"/>
              <a:cs typeface="Calibri" panose="020F0502020204030204" pitchFamily="34" charset="0"/>
            </a:endParaRPr>
          </a:p>
          <a:p>
            <a:pPr mar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Tree>
    <p:extLst>
      <p:ext uri="{BB962C8B-B14F-4D97-AF65-F5344CB8AC3E}">
        <p14:creationId xmlns:p14="http://schemas.microsoft.com/office/powerpoint/2010/main" val="37272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590550"/>
            <a:ext cx="8591551" cy="3564436"/>
          </a:xfrm>
        </p:spPr>
        <p:txBody>
          <a:bodyPr>
            <a:normAutofit/>
          </a:bodyPr>
          <a:lstStyle/>
          <a:p>
            <a:endParaRPr lang="en-US" dirty="0"/>
          </a:p>
          <a:p>
            <a:r>
              <a:rPr lang="en-US" dirty="0"/>
              <a:t>True value is y=1.  How well is our model doing?</a:t>
            </a:r>
          </a:p>
          <a:p>
            <a:endParaRPr lang="en-US" dirty="0"/>
          </a:p>
          <a:p>
            <a:endParaRPr lang="en-US" dirty="0"/>
          </a:p>
          <a:p>
            <a:endParaRPr lang="en-US" dirty="0"/>
          </a:p>
          <a:p>
            <a:r>
              <a:rPr lang="en-US" dirty="0"/>
              <a:t>Pretty well!  What's the loss?</a:t>
            </a:r>
          </a:p>
        </p:txBody>
      </p:sp>
      <p:pic>
        <p:nvPicPr>
          <p:cNvPr id="13" name="Content Placeholder 8">
            <a:extLst>
              <a:ext uri="{FF2B5EF4-FFF2-40B4-BE49-F238E27FC236}">
                <a16:creationId xmlns:a16="http://schemas.microsoft.com/office/drawing/2014/main" id="{F61F52BE-19A0-764B-84E3-D3A38A84A28D}"/>
              </a:ext>
            </a:extLst>
          </p:cNvPr>
          <p:cNvPicPr>
            <a:picLocks noChangeAspect="1"/>
          </p:cNvPicPr>
          <p:nvPr/>
        </p:nvPicPr>
        <p:blipFill rotWithShape="1">
          <a:blip r:embed="rId2"/>
          <a:srcRect t="1" b="32553"/>
          <a:stretch/>
        </p:blipFill>
        <p:spPr>
          <a:xfrm>
            <a:off x="925581" y="1721756"/>
            <a:ext cx="7292838" cy="1302023"/>
          </a:xfrm>
          <a:prstGeom prst="rect">
            <a:avLst/>
          </a:prstGeom>
        </p:spPr>
      </p:pic>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762000" y="3638550"/>
            <a:ext cx="6263180" cy="1292756"/>
          </a:xfrm>
          <a:prstGeom prst="rect">
            <a:avLst/>
          </a:prstGeom>
        </p:spPr>
      </p:pic>
    </p:spTree>
    <p:extLst>
      <p:ext uri="{BB962C8B-B14F-4D97-AF65-F5344CB8AC3E}">
        <p14:creationId xmlns:p14="http://schemas.microsoft.com/office/powerpoint/2010/main" val="32995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971550"/>
            <a:ext cx="8591551" cy="3183436"/>
          </a:xfrm>
        </p:spPr>
        <p:txBody>
          <a:bodyPr>
            <a:normAutofit/>
          </a:bodyPr>
          <a:lstStyle/>
          <a:p>
            <a:r>
              <a:rPr lang="en-US" dirty="0"/>
              <a:t>Suppose true value instead  was y=0.  </a:t>
            </a:r>
          </a:p>
          <a:p>
            <a:endParaRPr lang="en-US" dirty="0"/>
          </a:p>
          <a:p>
            <a:endParaRPr lang="en-US" dirty="0"/>
          </a:p>
          <a:p>
            <a:r>
              <a:rPr lang="en-US" dirty="0"/>
              <a:t>What's the loss?</a:t>
            </a:r>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762000" y="3161897"/>
            <a:ext cx="6905495" cy="1485053"/>
          </a:xfrm>
          <a:prstGeom prst="rect">
            <a:avLst/>
          </a:prstGeom>
        </p:spPr>
      </p:pic>
      <p:pic>
        <p:nvPicPr>
          <p:cNvPr id="16" name="Content Placeholder 8">
            <a:extLst>
              <a:ext uri="{FF2B5EF4-FFF2-40B4-BE49-F238E27FC236}">
                <a16:creationId xmlns:a16="http://schemas.microsoft.com/office/drawing/2014/main" id="{3320570C-2C1C-C242-93A3-4A26C88B2099}"/>
              </a:ext>
            </a:extLst>
          </p:cNvPr>
          <p:cNvPicPr>
            <a:picLocks noChangeAspect="1"/>
          </p:cNvPicPr>
          <p:nvPr/>
        </p:nvPicPr>
        <p:blipFill rotWithShape="1">
          <a:blip r:embed="rId4"/>
          <a:srcRect t="63224"/>
          <a:stretch/>
        </p:blipFill>
        <p:spPr>
          <a:xfrm>
            <a:off x="1066800" y="1570808"/>
            <a:ext cx="10282077" cy="1000942"/>
          </a:xfrm>
          <a:prstGeom prst="rect">
            <a:avLst/>
          </a:prstGeom>
        </p:spPr>
      </p:pic>
    </p:spTree>
    <p:extLst>
      <p:ext uri="{BB962C8B-B14F-4D97-AF65-F5344CB8AC3E}">
        <p14:creationId xmlns:p14="http://schemas.microsoft.com/office/powerpoint/2010/main" val="376588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912102"/>
            <a:ext cx="8591551" cy="4783847"/>
          </a:xfrm>
        </p:spPr>
        <p:txBody>
          <a:bodyPr>
            <a:normAutofit/>
          </a:bodyPr>
          <a:lstStyle/>
          <a:p>
            <a:r>
              <a:rPr lang="en-US" dirty="0"/>
              <a:t>The loss when model was right (if true y=1) </a:t>
            </a:r>
          </a:p>
          <a:p>
            <a:endParaRPr lang="en-US" dirty="0"/>
          </a:p>
          <a:p>
            <a:endParaRPr lang="en-US" sz="3200" dirty="0"/>
          </a:p>
          <a:p>
            <a:r>
              <a:rPr lang="en-US" dirty="0"/>
              <a:t>Is lower than the loss when model was wrong (if true y=0):</a:t>
            </a:r>
          </a:p>
          <a:p>
            <a:endParaRPr lang="en-US" dirty="0"/>
          </a:p>
          <a:p>
            <a:endParaRPr lang="en-US" dirty="0"/>
          </a:p>
          <a:p>
            <a:endParaRPr lang="en-US" dirty="0"/>
          </a:p>
          <a:p>
            <a:r>
              <a:rPr lang="en-US" dirty="0"/>
              <a:t>Sure enough, loss was bigger when model was wrong!</a:t>
            </a:r>
          </a:p>
          <a:p>
            <a:endParaRPr lang="en-US" dirty="0"/>
          </a:p>
          <a:p>
            <a:endParaRPr lang="en-US" dirty="0"/>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2"/>
          <a:srcRect/>
          <a:stretch/>
        </p:blipFill>
        <p:spPr>
          <a:xfrm>
            <a:off x="1255295" y="3027021"/>
            <a:ext cx="6219695" cy="1337569"/>
          </a:xfrm>
          <a:prstGeom prst="rect">
            <a:avLst/>
          </a:prstGeom>
        </p:spPr>
      </p:pic>
      <p:pic>
        <p:nvPicPr>
          <p:cNvPr id="6" name="Picture 5">
            <a:extLst>
              <a:ext uri="{FF2B5EF4-FFF2-40B4-BE49-F238E27FC236}">
                <a16:creationId xmlns:a16="http://schemas.microsoft.com/office/drawing/2014/main" id="{ADC769C9-1DEF-3143-83A2-6935C7AC8180}"/>
              </a:ext>
            </a:extLst>
          </p:cNvPr>
          <p:cNvPicPr>
            <a:picLocks noChangeAspect="1"/>
          </p:cNvPicPr>
          <p:nvPr/>
        </p:nvPicPr>
        <p:blipFill>
          <a:blip r:embed="rId3"/>
          <a:srcRect/>
          <a:stretch/>
        </p:blipFill>
        <p:spPr>
          <a:xfrm>
            <a:off x="1828800" y="1363267"/>
            <a:ext cx="5874790" cy="1212590"/>
          </a:xfrm>
          <a:prstGeom prst="rect">
            <a:avLst/>
          </a:prstGeom>
        </p:spPr>
      </p:pic>
    </p:spTree>
    <p:extLst>
      <p:ext uri="{BB962C8B-B14F-4D97-AF65-F5344CB8AC3E}">
        <p14:creationId xmlns:p14="http://schemas.microsoft.com/office/powerpoint/2010/main" val="387183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Stochastic Gradient Descent</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9169331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ADD2-99FC-F847-AE82-364B5D1FDAFF}"/>
              </a:ext>
            </a:extLst>
          </p:cNvPr>
          <p:cNvSpPr>
            <a:spLocks noGrp="1"/>
          </p:cNvSpPr>
          <p:nvPr>
            <p:ph type="title"/>
          </p:nvPr>
        </p:nvSpPr>
        <p:spPr/>
        <p:txBody>
          <a:bodyPr>
            <a:normAutofit fontScale="90000"/>
          </a:bodyPr>
          <a:lstStyle/>
          <a:p>
            <a:r>
              <a:rPr lang="en-US" dirty="0"/>
              <a:t>How much do we move in that direction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4C2D3E-44D8-1943-BC27-BBEB5C97FDD4}"/>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The value of the gradient (slope in our example)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weighted by a </a:t>
                </a:r>
                <a:r>
                  <a:rPr lang="en-US" b="1" dirty="0"/>
                  <a:t>learning rate </a:t>
                </a:r>
                <a:r>
                  <a:rPr lang="el-GR" dirty="0"/>
                  <a:t>η </a:t>
                </a:r>
                <a:endParaRPr lang="en-US" dirty="0"/>
              </a:p>
              <a:p>
                <a:pPr marL="457200" indent="-457200">
                  <a:buFont typeface="Arial" panose="020B0604020202020204" pitchFamily="34" charset="0"/>
                  <a:buChar char="•"/>
                </a:pPr>
                <a:r>
                  <a:rPr lang="en-US" dirty="0"/>
                  <a:t>Higher learning rate means move </a:t>
                </a:r>
                <a:r>
                  <a:rPr lang="en-US" i="1" dirty="0"/>
                  <a:t>w</a:t>
                </a:r>
                <a:r>
                  <a:rPr lang="en-US" dirty="0"/>
                  <a:t> faster</a:t>
                </a:r>
              </a:p>
              <a:p>
                <a:endParaRPr lang="el-GR" dirty="0"/>
              </a:p>
              <a:p>
                <a:endParaRPr lang="en-US" dirty="0"/>
              </a:p>
            </p:txBody>
          </p:sp>
        </mc:Choice>
        <mc:Fallback xmlns="">
          <p:sp>
            <p:nvSpPr>
              <p:cNvPr id="3" name="Content Placeholder 2">
                <a:extLst>
                  <a:ext uri="{FF2B5EF4-FFF2-40B4-BE49-F238E27FC236}">
                    <a16:creationId xmlns:a14="http://schemas.microsoft.com/office/drawing/2010/main" xmlns="" xmlns:a16="http://schemas.microsoft.com/office/drawing/2014/main" id="{714C2D3E-44D8-1943-BC27-BBEB5C97FDD4}"/>
                  </a:ext>
                </a:extLst>
              </p:cNvPr>
              <p:cNvSpPr>
                <a:spLocks noGrp="1" noRot="1" noChangeAspect="1" noMove="1" noResize="1" noEditPoints="1" noAdjustHandles="1" noChangeArrowheads="1" noChangeShapeType="1" noTextEdit="1"/>
              </p:cNvSpPr>
              <p:nvPr>
                <p:ph idx="1"/>
              </p:nvPr>
            </p:nvSpPr>
            <p:spPr>
              <a:blipFill>
                <a:blip r:embed="rId3"/>
                <a:stretch>
                  <a:fillRect l="-2685" t="-2952" r="-2517"/>
                </a:stretch>
              </a:blipFill>
            </p:spPr>
            <p:txBody>
              <a:bodyPr/>
              <a:lstStyle/>
              <a:p>
                <a:r>
                  <a:rPr lang="en-US">
                    <a:noFill/>
                  </a:rPr>
                  <a:t> </a:t>
                </a:r>
              </a:p>
            </p:txBody>
          </p:sp>
        </mc:Fallback>
      </mc:AlternateContent>
      <p:pic>
        <p:nvPicPr>
          <p:cNvPr id="3074" name="Picture 2"/>
          <p:cNvPicPr>
            <a:picLocks noChangeAspect="1" noChangeArrowheads="1"/>
          </p:cNvPicPr>
          <p:nvPr/>
        </p:nvPicPr>
        <p:blipFill>
          <a:blip r:embed="rId4"/>
          <a:srcRect/>
          <a:stretch>
            <a:fillRect/>
          </a:stretch>
        </p:blipFill>
        <p:spPr bwMode="auto">
          <a:xfrm>
            <a:off x="1600200" y="3028950"/>
            <a:ext cx="5867400" cy="1466850"/>
          </a:xfrm>
          <a:prstGeom prst="rect">
            <a:avLst/>
          </a:prstGeom>
          <a:noFill/>
          <a:ln w="9525">
            <a:noFill/>
            <a:miter lim="800000"/>
            <a:headEnd/>
            <a:tailEnd/>
          </a:ln>
          <a:effectLst/>
        </p:spPr>
      </p:pic>
    </p:spTree>
    <p:extLst>
      <p:ext uri="{BB962C8B-B14F-4D97-AF65-F5344CB8AC3E}">
        <p14:creationId xmlns:p14="http://schemas.microsoft.com/office/powerpoint/2010/main" val="830950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6ADA-F2D6-C04F-982F-18D71DC96533}"/>
              </a:ext>
            </a:extLst>
          </p:cNvPr>
          <p:cNvSpPr>
            <a:spLocks noGrp="1"/>
          </p:cNvSpPr>
          <p:nvPr>
            <p:ph type="title"/>
          </p:nvPr>
        </p:nvSpPr>
        <p:spPr/>
        <p:txBody>
          <a:bodyPr/>
          <a:lstStyle/>
          <a:p>
            <a:r>
              <a:rPr lang="en-US" dirty="0"/>
              <a:t>Now let's consider N dimensions</a:t>
            </a:r>
          </a:p>
        </p:txBody>
      </p:sp>
      <p:sp>
        <p:nvSpPr>
          <p:cNvPr id="3" name="Content Placeholder 2">
            <a:extLst>
              <a:ext uri="{FF2B5EF4-FFF2-40B4-BE49-F238E27FC236}">
                <a16:creationId xmlns:a16="http://schemas.microsoft.com/office/drawing/2014/main" id="{9A1ADC52-22E2-2F44-B800-9A0B09E186BA}"/>
              </a:ext>
            </a:extLst>
          </p:cNvPr>
          <p:cNvSpPr>
            <a:spLocks noGrp="1"/>
          </p:cNvSpPr>
          <p:nvPr>
            <p:ph idx="1"/>
          </p:nvPr>
        </p:nvSpPr>
        <p:spPr/>
        <p:txBody>
          <a:bodyPr/>
          <a:lstStyle/>
          <a:p>
            <a:r>
              <a:rPr lang="en-US" dirty="0"/>
              <a:t>We want to know where in the N-dimensional space (of the </a:t>
            </a:r>
            <a:r>
              <a:rPr lang="en-US" i="1" dirty="0"/>
              <a:t>N </a:t>
            </a:r>
            <a:r>
              <a:rPr lang="en-US" dirty="0"/>
              <a:t>parameters that make up </a:t>
            </a:r>
            <a:r>
              <a:rPr lang="el-GR" dirty="0"/>
              <a:t>θ ) </a:t>
            </a:r>
            <a:r>
              <a:rPr lang="en-US" dirty="0"/>
              <a:t>we should move. </a:t>
            </a:r>
          </a:p>
          <a:p>
            <a:r>
              <a:rPr lang="en-US" dirty="0"/>
              <a:t>The gradient is just such a vector; it expresses the directional components of the sharpest slope along each of the </a:t>
            </a:r>
            <a:r>
              <a:rPr lang="en-US" i="1" dirty="0"/>
              <a:t>N </a:t>
            </a:r>
            <a:r>
              <a:rPr lang="en-US" dirty="0"/>
              <a:t>dimensions. </a:t>
            </a:r>
          </a:p>
          <a:p>
            <a:endParaRPr lang="en-US" dirty="0"/>
          </a:p>
          <a:p>
            <a:endParaRPr lang="en-US" dirty="0"/>
          </a:p>
        </p:txBody>
      </p:sp>
    </p:spTree>
    <p:extLst>
      <p:ext uri="{BB962C8B-B14F-4D97-AF65-F5344CB8AC3E}">
        <p14:creationId xmlns:p14="http://schemas.microsoft.com/office/powerpoint/2010/main" val="3774219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EDE87-46EB-0C4D-81E7-0B868927B4D3}"/>
              </a:ext>
            </a:extLst>
          </p:cNvPr>
          <p:cNvSpPr>
            <a:spLocks noGrp="1"/>
          </p:cNvSpPr>
          <p:nvPr>
            <p:ph type="title"/>
          </p:nvPr>
        </p:nvSpPr>
        <p:spPr/>
        <p:txBody>
          <a:bodyPr/>
          <a:lstStyle/>
          <a:p>
            <a:r>
              <a:rPr lang="en-US" dirty="0"/>
              <a:t>Real gradients</a:t>
            </a:r>
          </a:p>
        </p:txBody>
      </p:sp>
      <p:sp>
        <p:nvSpPr>
          <p:cNvPr id="3" name="Content Placeholder 2">
            <a:extLst>
              <a:ext uri="{FF2B5EF4-FFF2-40B4-BE49-F238E27FC236}">
                <a16:creationId xmlns:a16="http://schemas.microsoft.com/office/drawing/2014/main" id="{FE083CCB-A2AA-DE46-B1DF-4E36EBAC704C}"/>
              </a:ext>
            </a:extLst>
          </p:cNvPr>
          <p:cNvSpPr>
            <a:spLocks noGrp="1"/>
          </p:cNvSpPr>
          <p:nvPr>
            <p:ph idx="1"/>
          </p:nvPr>
        </p:nvSpPr>
        <p:spPr/>
        <p:txBody>
          <a:bodyPr>
            <a:normAutofit lnSpcReduction="10000"/>
          </a:bodyPr>
          <a:lstStyle/>
          <a:p>
            <a:r>
              <a:rPr lang="en-US" dirty="0"/>
              <a:t>Are much longer; lots and lots of weights</a:t>
            </a:r>
          </a:p>
          <a:p>
            <a:r>
              <a:rPr lang="en-US" dirty="0"/>
              <a:t>For each dimension </a:t>
            </a:r>
            <a:r>
              <a:rPr lang="en-US" i="1" dirty="0" err="1"/>
              <a:t>w</a:t>
            </a:r>
            <a:r>
              <a:rPr lang="en-US" i="1" baseline="-25000" dirty="0" err="1"/>
              <a:t>i</a:t>
            </a:r>
            <a:r>
              <a:rPr lang="en-US" i="1" dirty="0"/>
              <a:t> </a:t>
            </a:r>
            <a:r>
              <a:rPr lang="en-US" dirty="0"/>
              <a:t>the gradient component </a:t>
            </a:r>
            <a:r>
              <a:rPr lang="en-US" i="1" dirty="0" err="1"/>
              <a:t>i</a:t>
            </a:r>
            <a:r>
              <a:rPr lang="en-US" dirty="0"/>
              <a:t> tells us the slope with respect to that variable. </a:t>
            </a:r>
          </a:p>
          <a:p>
            <a:pPr lvl="1"/>
            <a:r>
              <a:rPr lang="en-US" dirty="0"/>
              <a:t>“How much would a small change in </a:t>
            </a:r>
            <a:r>
              <a:rPr lang="en-US" i="1" dirty="0" err="1"/>
              <a:t>w</a:t>
            </a:r>
            <a:r>
              <a:rPr lang="en-US" i="1" baseline="-25000" dirty="0" err="1"/>
              <a:t>i</a:t>
            </a:r>
            <a:r>
              <a:rPr lang="en-US" i="1" dirty="0"/>
              <a:t> </a:t>
            </a:r>
            <a:r>
              <a:rPr lang="en-US" dirty="0"/>
              <a:t>influence the total loss function </a:t>
            </a:r>
            <a:r>
              <a:rPr lang="en-US" i="1" dirty="0"/>
              <a:t>L</a:t>
            </a:r>
            <a:r>
              <a:rPr lang="en-US" dirty="0"/>
              <a:t>?” </a:t>
            </a:r>
          </a:p>
          <a:p>
            <a:pPr lvl="1"/>
            <a:r>
              <a:rPr lang="en-US" dirty="0"/>
              <a:t>We express the slope as a partial derivative ∂ of the loss ∂</a:t>
            </a:r>
            <a:r>
              <a:rPr lang="en-US" i="1" dirty="0" err="1"/>
              <a:t>w</a:t>
            </a:r>
            <a:r>
              <a:rPr lang="en-US" i="1" baseline="-25000" dirty="0" err="1"/>
              <a:t>i</a:t>
            </a:r>
            <a:r>
              <a:rPr lang="en-US" i="1" dirty="0"/>
              <a:t> </a:t>
            </a:r>
            <a:endParaRPr lang="en-US" dirty="0"/>
          </a:p>
          <a:p>
            <a:r>
              <a:rPr lang="en-US" dirty="0"/>
              <a:t>The gradient is then defined as a vector of these partials. </a:t>
            </a:r>
          </a:p>
          <a:p>
            <a:pPr lvl="1"/>
            <a:endParaRPr lang="en-US" dirty="0"/>
          </a:p>
          <a:p>
            <a:endParaRPr lang="en-US" dirty="0"/>
          </a:p>
          <a:p>
            <a:endParaRPr lang="en-US" dirty="0"/>
          </a:p>
        </p:txBody>
      </p:sp>
    </p:spTree>
    <p:extLst>
      <p:ext uri="{BB962C8B-B14F-4D97-AF65-F5344CB8AC3E}">
        <p14:creationId xmlns:p14="http://schemas.microsoft.com/office/powerpoint/2010/main" val="1083782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84A1424-21DA-2C35-E809-5588D357EC51}"/>
              </a:ext>
            </a:extLst>
          </p:cNvPr>
          <p:cNvSpPr>
            <a:spLocks noGrp="1"/>
          </p:cNvSpPr>
          <p:nvPr>
            <p:ph idx="1"/>
          </p:nvPr>
        </p:nvSpPr>
        <p:spPr/>
        <p:txBody>
          <a:bodyPr/>
          <a:lstStyle/>
          <a:p>
            <a:endParaRPr lang="en-PK"/>
          </a:p>
        </p:txBody>
      </p:sp>
      <p:pic>
        <p:nvPicPr>
          <p:cNvPr id="10" name="Picture 9">
            <a:extLst>
              <a:ext uri="{FF2B5EF4-FFF2-40B4-BE49-F238E27FC236}">
                <a16:creationId xmlns:a16="http://schemas.microsoft.com/office/drawing/2014/main" id="{01F4F956-ACD1-8B7B-D76F-B5EC437268E5}"/>
              </a:ext>
            </a:extLst>
          </p:cNvPr>
          <p:cNvPicPr>
            <a:picLocks noChangeAspect="1"/>
          </p:cNvPicPr>
          <p:nvPr/>
        </p:nvPicPr>
        <p:blipFill>
          <a:blip r:embed="rId3"/>
          <a:stretch>
            <a:fillRect/>
          </a:stretch>
        </p:blipFill>
        <p:spPr>
          <a:xfrm>
            <a:off x="533400" y="579121"/>
            <a:ext cx="8231179" cy="3985258"/>
          </a:xfrm>
          <a:prstGeom prst="rect">
            <a:avLst/>
          </a:prstGeom>
        </p:spPr>
      </p:pic>
    </p:spTree>
    <p:extLst>
      <p:ext uri="{BB962C8B-B14F-4D97-AF65-F5344CB8AC3E}">
        <p14:creationId xmlns:p14="http://schemas.microsoft.com/office/powerpoint/2010/main" val="3654151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p:txBody>
          <a:bodyPr/>
          <a:lstStyle/>
          <a:p>
            <a:r>
              <a:rPr lang="en-US" dirty="0"/>
              <a:t>The gradient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0D8BFD3-B4CB-B14D-8B26-2158BD64750A}"/>
                  </a:ext>
                </a:extLst>
              </p:cNvPr>
              <p:cNvSpPr txBox="1"/>
              <p:nvPr/>
            </p:nvSpPr>
            <p:spPr>
              <a:xfrm>
                <a:off x="318848" y="971550"/>
                <a:ext cx="8858282" cy="1200329"/>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 </a:t>
                </a:r>
              </a:p>
              <a:p>
                <a:endParaRPr lang="en-US" dirty="0"/>
              </a:p>
            </p:txBody>
          </p:sp>
        </mc:Choice>
        <mc:Fallback xmlns="">
          <p:sp>
            <p:nvSpPr>
              <p:cNvPr id="6" name="TextBox 5">
                <a:extLst>
                  <a:ext uri="{FF2B5EF4-FFF2-40B4-BE49-F238E27FC236}">
                    <a16:creationId xmlns:a14="http://schemas.microsoft.com/office/drawing/2010/main" xmlns="" xmlns:a16="http://schemas.microsoft.com/office/drawing/2014/main" id="{70D8BFD3-B4CB-B14D-8B26-2158BD64750A}"/>
                  </a:ext>
                </a:extLst>
              </p:cNvPr>
              <p:cNvSpPr txBox="1">
                <a:spLocks noRot="1" noChangeAspect="1" noMove="1" noResize="1" noEditPoints="1" noAdjustHandles="1" noChangeArrowheads="1" noChangeShapeType="1" noTextEdit="1"/>
              </p:cNvSpPr>
              <p:nvPr/>
            </p:nvSpPr>
            <p:spPr>
              <a:xfrm>
                <a:off x="318848" y="971550"/>
                <a:ext cx="8858282" cy="1200329"/>
              </a:xfrm>
              <a:prstGeom prst="rect">
                <a:avLst/>
              </a:prstGeom>
              <a:blipFill>
                <a:blip r:embed="rId3"/>
                <a:stretch>
                  <a:fillRect l="-1001" t="-3158"/>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4"/>
          <a:srcRect/>
          <a:stretch>
            <a:fillRect/>
          </a:stretch>
        </p:blipFill>
        <p:spPr bwMode="auto">
          <a:xfrm>
            <a:off x="745160" y="1657350"/>
            <a:ext cx="7103440" cy="3486150"/>
          </a:xfrm>
          <a:prstGeom prst="rect">
            <a:avLst/>
          </a:prstGeom>
          <a:noFill/>
          <a:ln w="9525">
            <a:noFill/>
            <a:miter lim="800000"/>
            <a:headEnd/>
            <a:tailEnd/>
          </a:ln>
          <a:effectLst/>
        </p:spPr>
      </p:pic>
    </p:spTree>
    <p:extLst>
      <p:ext uri="{BB962C8B-B14F-4D97-AF65-F5344CB8AC3E}">
        <p14:creationId xmlns:p14="http://schemas.microsoft.com/office/powerpoint/2010/main" val="3180727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8A50-E221-5742-A796-26D3A29D40BE}"/>
              </a:ext>
            </a:extLst>
          </p:cNvPr>
          <p:cNvSpPr>
            <a:spLocks noGrp="1"/>
          </p:cNvSpPr>
          <p:nvPr>
            <p:ph type="title"/>
          </p:nvPr>
        </p:nvSpPr>
        <p:spPr>
          <a:xfrm>
            <a:off x="685800" y="285750"/>
            <a:ext cx="8229600" cy="680397"/>
          </a:xfrm>
        </p:spPr>
        <p:txBody>
          <a:bodyPr>
            <a:normAutofit fontScale="90000"/>
          </a:bodyPr>
          <a:lstStyle/>
          <a:p>
            <a:r>
              <a:rPr lang="en-US" dirty="0"/>
              <a:t>Components of a probabilistic machine learning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F68FE4-1FD8-3040-9E2F-9C0576A0486C}"/>
                  </a:ext>
                </a:extLst>
              </p:cNvPr>
              <p:cNvSpPr>
                <a:spLocks noGrp="1"/>
              </p:cNvSpPr>
              <p:nvPr>
                <p:ph idx="1"/>
              </p:nvPr>
            </p:nvSpPr>
            <p:spPr>
              <a:xfrm>
                <a:off x="822960" y="1749104"/>
                <a:ext cx="8168640" cy="3565845"/>
              </a:xfrm>
            </p:spPr>
            <p:txBody>
              <a:bodyPr>
                <a:normAutofit/>
              </a:bodyPr>
              <a:lstStyle/>
              <a:p>
                <a:pPr marL="514350" indent="-514350">
                  <a:buFont typeface="+mj-lt"/>
                  <a:buAutoNum type="arabicPeriod"/>
                </a:pPr>
                <a:r>
                  <a:rPr lang="en-US" sz="2400" dirty="0"/>
                  <a:t>A </a:t>
                </a:r>
                <a:r>
                  <a:rPr lang="en-US" sz="2400" b="1" dirty="0"/>
                  <a:t>feature representation </a:t>
                </a:r>
                <a:r>
                  <a:rPr lang="en-US" sz="2400" dirty="0"/>
                  <a:t>of the input. For each input observation </a:t>
                </a:r>
                <a:r>
                  <a:rPr lang="en-US" sz="2400" i="1" dirty="0"/>
                  <a:t>x</a:t>
                </a:r>
                <a:r>
                  <a:rPr lang="en-US" sz="2400" baseline="30000" dirty="0"/>
                  <a:t>(</a:t>
                </a:r>
                <a:r>
                  <a:rPr lang="en-US" sz="2400" i="1" baseline="30000" dirty="0" err="1"/>
                  <a:t>i</a:t>
                </a:r>
                <a:r>
                  <a:rPr lang="en-US" sz="2400" baseline="30000" dirty="0"/>
                  <a:t>)</a:t>
                </a:r>
                <a:r>
                  <a:rPr lang="en-US" sz="2400" dirty="0"/>
                  <a:t>, a vector of features [</a:t>
                </a:r>
                <a:r>
                  <a:rPr lang="en-US" sz="2400" i="1" dirty="0"/>
                  <a:t>x</a:t>
                </a:r>
                <a:r>
                  <a:rPr lang="en-US" sz="2400" baseline="-25000" dirty="0"/>
                  <a:t>1</a:t>
                </a:r>
                <a:r>
                  <a:rPr lang="en-US" sz="2400" dirty="0"/>
                  <a:t>, </a:t>
                </a:r>
                <a:r>
                  <a:rPr lang="en-US" sz="2400" i="1" dirty="0"/>
                  <a:t>x</a:t>
                </a:r>
                <a:r>
                  <a:rPr lang="en-US" sz="2400" baseline="-25000" dirty="0"/>
                  <a:t>2</a:t>
                </a:r>
                <a:r>
                  <a:rPr lang="en-US" sz="2400" dirty="0"/>
                  <a:t>, ... , </a:t>
                </a:r>
                <a:r>
                  <a:rPr lang="en-US" sz="2400" i="1" dirty="0" err="1"/>
                  <a:t>x</a:t>
                </a:r>
                <a:r>
                  <a:rPr lang="en-US" sz="2400" i="1" baseline="-25000" dirty="0" err="1"/>
                  <a:t>n</a:t>
                </a:r>
                <a:r>
                  <a:rPr lang="en-US" sz="2400" dirty="0"/>
                  <a:t>]. Feature </a:t>
                </a:r>
                <a:r>
                  <a:rPr lang="en-US" sz="2400" i="1" dirty="0"/>
                  <a:t>j </a:t>
                </a:r>
                <a:r>
                  <a:rPr lang="en-US" sz="2400" dirty="0"/>
                  <a:t>for input </a:t>
                </a:r>
                <a:r>
                  <a:rPr lang="en-US" sz="2400" i="1" dirty="0"/>
                  <a:t>x</a:t>
                </a:r>
                <a:r>
                  <a:rPr lang="en-US" sz="2400" baseline="30000" dirty="0"/>
                  <a:t>(</a:t>
                </a:r>
                <a:r>
                  <a:rPr lang="en-US" sz="2400" i="1" baseline="30000" dirty="0" err="1"/>
                  <a:t>i</a:t>
                </a:r>
                <a:r>
                  <a:rPr lang="en-US" sz="2400" baseline="30000" dirty="0"/>
                  <a:t>) </a:t>
                </a:r>
                <a:r>
                  <a:rPr lang="en-US" sz="2400" dirty="0"/>
                  <a:t>is </a:t>
                </a:r>
                <a:r>
                  <a:rPr lang="en-US" sz="2400" dirty="0" err="1"/>
                  <a:t>x</a:t>
                </a:r>
                <a:r>
                  <a:rPr lang="en-US" sz="2400" baseline="-25000" dirty="0" err="1"/>
                  <a:t>j</a:t>
                </a:r>
                <a:r>
                  <a:rPr lang="en-US" sz="2400" dirty="0"/>
                  <a:t>, more completely  </a:t>
                </a:r>
                <a:r>
                  <a:rPr lang="en-US" sz="2400" i="1" dirty="0" err="1"/>
                  <a:t>x</a:t>
                </a:r>
                <a:r>
                  <a:rPr lang="en-US" sz="2400" i="1" baseline="-25000" dirty="0" err="1"/>
                  <a:t>j</a:t>
                </a:r>
                <a:r>
                  <a:rPr lang="en-US" sz="2400" baseline="30000" dirty="0"/>
                  <a:t>(</a:t>
                </a:r>
                <a:r>
                  <a:rPr lang="en-US" sz="2400" i="1" baseline="30000" dirty="0" err="1"/>
                  <a:t>i</a:t>
                </a:r>
                <a:r>
                  <a:rPr lang="en-US" sz="2400" baseline="30000" dirty="0"/>
                  <a:t>)</a:t>
                </a:r>
                <a:r>
                  <a:rPr lang="en-US" sz="2400" dirty="0"/>
                  <a:t>, or sometimes </a:t>
                </a:r>
                <a:r>
                  <a:rPr lang="en-US" sz="2400" i="1" dirty="0"/>
                  <a:t>f</a:t>
                </a:r>
                <a:r>
                  <a:rPr lang="en-US" sz="2400" i="1" baseline="-25000" dirty="0"/>
                  <a:t>j</a:t>
                </a:r>
                <a:r>
                  <a:rPr lang="en-US" sz="2400" dirty="0"/>
                  <a:t>(</a:t>
                </a:r>
                <a:r>
                  <a:rPr lang="en-US" sz="2400" i="1" dirty="0"/>
                  <a:t>x</a:t>
                </a:r>
                <a:r>
                  <a:rPr lang="en-US" sz="2400" dirty="0"/>
                  <a:t>).</a:t>
                </a:r>
              </a:p>
              <a:p>
                <a:pPr marL="514350" indent="-514350">
                  <a:buFont typeface="+mj-lt"/>
                  <a:buAutoNum type="arabicPeriod"/>
                </a:pPr>
                <a:r>
                  <a:rPr lang="en-US" sz="2400" dirty="0"/>
                  <a:t>A </a:t>
                </a:r>
                <a:r>
                  <a:rPr lang="en-US" sz="2400" b="1" dirty="0"/>
                  <a:t>classification function </a:t>
                </a:r>
                <a:r>
                  <a:rPr lang="en-US" sz="2400" dirty="0"/>
                  <a:t>that computes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oMath>
                </a14:m>
                <a:r>
                  <a:rPr lang="en-US" sz="2400" dirty="0"/>
                  <a:t>, the estimated class, via </a:t>
                </a:r>
                <a:r>
                  <a:rPr lang="en-US" sz="2400" i="1" dirty="0"/>
                  <a:t>p</a:t>
                </a:r>
                <a:r>
                  <a:rPr lang="en-US" sz="2400" dirty="0"/>
                  <a:t>(</a:t>
                </a:r>
                <a:r>
                  <a:rPr lang="en-US" sz="2400" i="1" dirty="0" err="1"/>
                  <a:t>y</a:t>
                </a:r>
                <a:r>
                  <a:rPr lang="en-US" sz="2400" dirty="0" err="1"/>
                  <a:t>|</a:t>
                </a:r>
                <a:r>
                  <a:rPr lang="en-US" sz="2400" i="1" dirty="0" err="1"/>
                  <a:t>x</a:t>
                </a:r>
                <a:r>
                  <a:rPr lang="en-US" sz="2400" dirty="0"/>
                  <a:t>), like the </a:t>
                </a:r>
                <a:r>
                  <a:rPr lang="en-US" sz="2400" b="1" dirty="0"/>
                  <a:t>sigmoid</a:t>
                </a:r>
                <a:r>
                  <a:rPr lang="en-US" sz="2400" dirty="0"/>
                  <a:t> or </a:t>
                </a:r>
                <a:r>
                  <a:rPr lang="en-US" sz="2400" b="1" dirty="0" err="1"/>
                  <a:t>softmax</a:t>
                </a:r>
                <a:r>
                  <a:rPr lang="en-US" sz="2400" dirty="0"/>
                  <a:t> functions.</a:t>
                </a:r>
              </a:p>
              <a:p>
                <a:pPr marL="514350" indent="-514350">
                  <a:buFont typeface="+mj-lt"/>
                  <a:buAutoNum type="arabicPeriod"/>
                </a:pPr>
                <a:r>
                  <a:rPr lang="en-US" sz="2400" dirty="0"/>
                  <a:t>An objective function for learning, like </a:t>
                </a:r>
                <a:r>
                  <a:rPr lang="en-US" sz="2400" b="1" dirty="0"/>
                  <a:t>cross-entropy loss</a:t>
                </a:r>
                <a:r>
                  <a:rPr lang="en-US" sz="2400" dirty="0"/>
                  <a:t>. </a:t>
                </a:r>
              </a:p>
              <a:p>
                <a:pPr marL="514350" indent="-514350">
                  <a:buFont typeface="+mj-lt"/>
                  <a:buAutoNum type="arabicPeriod"/>
                </a:pPr>
                <a:r>
                  <a:rPr lang="en-US" sz="2400" dirty="0"/>
                  <a:t>An algorithm for optimizing the objective function: </a:t>
                </a:r>
                <a:r>
                  <a:rPr lang="en-US" sz="2400" b="1" dirty="0"/>
                  <a:t>stochastic gradient descent</a:t>
                </a:r>
                <a:r>
                  <a:rPr lang="en-US" sz="2400" dirty="0"/>
                  <a:t>. </a:t>
                </a:r>
              </a:p>
            </p:txBody>
          </p:sp>
        </mc:Choice>
        <mc:Fallback xmlns="">
          <p:sp>
            <p:nvSpPr>
              <p:cNvPr id="3" name="Content Placeholder 2">
                <a:extLst>
                  <a:ext uri="{FF2B5EF4-FFF2-40B4-BE49-F238E27FC236}">
                    <a16:creationId xmlns:a14="http://schemas.microsoft.com/office/drawing/2010/main" xmlns="" xmlns:a16="http://schemas.microsoft.com/office/drawing/2014/main" id="{02F68FE4-1FD8-3040-9E2F-9C0576A0486C}"/>
                  </a:ext>
                </a:extLst>
              </p:cNvPr>
              <p:cNvSpPr>
                <a:spLocks noGrp="1" noRot="1" noChangeAspect="1" noMove="1" noResize="1" noEditPoints="1" noAdjustHandles="1" noChangeArrowheads="1" noChangeShapeType="1" noTextEdit="1"/>
              </p:cNvSpPr>
              <p:nvPr>
                <p:ph idx="1"/>
              </p:nvPr>
            </p:nvSpPr>
            <p:spPr>
              <a:xfrm>
                <a:off x="822960" y="1749104"/>
                <a:ext cx="8168640" cy="3565845"/>
              </a:xfrm>
              <a:blipFill>
                <a:blip r:embed="rId2"/>
                <a:stretch>
                  <a:fillRect l="-2329" t="-2128" r="-232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6B7113D-7068-3D43-BBC6-5BE0B659F8C7}"/>
              </a:ext>
            </a:extLst>
          </p:cNvPr>
          <p:cNvSpPr txBox="1"/>
          <p:nvPr/>
        </p:nvSpPr>
        <p:spPr>
          <a:xfrm>
            <a:off x="685800" y="1047750"/>
            <a:ext cx="7162800" cy="461665"/>
          </a:xfrm>
          <a:prstGeom prst="rect">
            <a:avLst/>
          </a:prstGeom>
          <a:noFill/>
        </p:spPr>
        <p:txBody>
          <a:bodyPr wrap="square" rtlCol="0">
            <a:spAutoFit/>
          </a:bodyPr>
          <a:lstStyle/>
          <a:p>
            <a:r>
              <a:rPr lang="en-US" dirty="0"/>
              <a:t>Given </a:t>
            </a:r>
            <a:r>
              <a:rPr lang="en-US" i="1" dirty="0"/>
              <a:t>m </a:t>
            </a:r>
            <a:r>
              <a:rPr lang="en-US" dirty="0"/>
              <a:t>input/output pairs </a:t>
            </a:r>
            <a:r>
              <a:rPr lang="en-US" i="1" dirty="0"/>
              <a:t>(x</a:t>
            </a:r>
            <a:r>
              <a:rPr lang="en-US" i="1" baseline="30000" dirty="0"/>
              <a:t>(</a:t>
            </a:r>
            <a:r>
              <a:rPr lang="en-US" i="1" baseline="30000" dirty="0" err="1"/>
              <a:t>i</a:t>
            </a:r>
            <a:r>
              <a:rPr lang="en-US" i="1" baseline="30000" dirty="0"/>
              <a:t>),</a:t>
            </a:r>
            <a:r>
              <a:rPr lang="en-US" i="1" dirty="0"/>
              <a:t>y</a:t>
            </a:r>
            <a:r>
              <a:rPr lang="en-US" i="1" baseline="30000" dirty="0"/>
              <a:t>(</a:t>
            </a:r>
            <a:r>
              <a:rPr lang="en-US" i="1" baseline="30000" dirty="0" err="1"/>
              <a:t>i</a:t>
            </a:r>
            <a:r>
              <a:rPr lang="en-US" i="1" baseline="30000" dirty="0"/>
              <a:t>)</a:t>
            </a:r>
            <a:r>
              <a:rPr lang="en-US" i="1" dirty="0"/>
              <a:t>):</a:t>
            </a:r>
          </a:p>
        </p:txBody>
      </p:sp>
    </p:spTree>
    <p:extLst>
      <p:ext uri="{BB962C8B-B14F-4D97-AF65-F5344CB8AC3E}">
        <p14:creationId xmlns:p14="http://schemas.microsoft.com/office/powerpoint/2010/main" val="2831777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a:xfrm>
            <a:off x="381000" y="119702"/>
            <a:ext cx="8796130" cy="680397"/>
          </a:xfrm>
        </p:spPr>
        <p:txBody>
          <a:bodyPr>
            <a:normAutofit/>
          </a:bodyPr>
          <a:lstStyle/>
          <a:p>
            <a:r>
              <a:rPr lang="en-US" sz="3000" dirty="0">
                <a:cs typeface="Calibri" panose="020F0502020204030204" pitchFamily="34" charset="0"/>
              </a:rPr>
              <a:t>What are these partial derivatives for logistic regression?</a:t>
            </a:r>
          </a:p>
        </p:txBody>
      </p:sp>
      <p:sp>
        <p:nvSpPr>
          <p:cNvPr id="6" name="TextBox 5">
            <a:extLst>
              <a:ext uri="{FF2B5EF4-FFF2-40B4-BE49-F238E27FC236}">
                <a16:creationId xmlns:a16="http://schemas.microsoft.com/office/drawing/2014/main" id="{70D8BFD3-B4CB-B14D-8B26-2158BD64750A}"/>
              </a:ext>
            </a:extLst>
          </p:cNvPr>
          <p:cNvSpPr txBox="1"/>
          <p:nvPr/>
        </p:nvSpPr>
        <p:spPr>
          <a:xfrm>
            <a:off x="457200" y="1237925"/>
            <a:ext cx="8858282" cy="46166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The loss function</a:t>
            </a:r>
          </a:p>
        </p:txBody>
      </p:sp>
      <p:pic>
        <p:nvPicPr>
          <p:cNvPr id="4" name="Picture 3">
            <a:extLst>
              <a:ext uri="{FF2B5EF4-FFF2-40B4-BE49-F238E27FC236}">
                <a16:creationId xmlns:a16="http://schemas.microsoft.com/office/drawing/2014/main" id="{0709FAA3-B4AA-FE48-A523-1C313584B7E7}"/>
              </a:ext>
            </a:extLst>
          </p:cNvPr>
          <p:cNvPicPr>
            <a:picLocks noChangeAspect="1"/>
          </p:cNvPicPr>
          <p:nvPr/>
        </p:nvPicPr>
        <p:blipFill>
          <a:blip r:embed="rId3"/>
          <a:stretch>
            <a:fillRect/>
          </a:stretch>
        </p:blipFill>
        <p:spPr>
          <a:xfrm>
            <a:off x="582415" y="1743165"/>
            <a:ext cx="8186859" cy="461665"/>
          </a:xfrm>
          <a:prstGeom prst="rect">
            <a:avLst/>
          </a:prstGeom>
        </p:spPr>
      </p:pic>
      <p:pic>
        <p:nvPicPr>
          <p:cNvPr id="10" name="Picture 9">
            <a:extLst>
              <a:ext uri="{FF2B5EF4-FFF2-40B4-BE49-F238E27FC236}">
                <a16:creationId xmlns:a16="http://schemas.microsoft.com/office/drawing/2014/main" id="{85BD547B-91E1-E54B-8265-778F073F461A}"/>
              </a:ext>
            </a:extLst>
          </p:cNvPr>
          <p:cNvPicPr>
            <a:picLocks noChangeAspect="1"/>
          </p:cNvPicPr>
          <p:nvPr/>
        </p:nvPicPr>
        <p:blipFill>
          <a:blip r:embed="rId4"/>
          <a:stretch>
            <a:fillRect/>
          </a:stretch>
        </p:blipFill>
        <p:spPr>
          <a:xfrm>
            <a:off x="1219200" y="3369704"/>
            <a:ext cx="5461000" cy="1092200"/>
          </a:xfrm>
          <a:prstGeom prst="rect">
            <a:avLst/>
          </a:prstGeom>
        </p:spPr>
      </p:pic>
      <p:sp>
        <p:nvSpPr>
          <p:cNvPr id="11" name="TextBox 10">
            <a:extLst>
              <a:ext uri="{FF2B5EF4-FFF2-40B4-BE49-F238E27FC236}">
                <a16:creationId xmlns:a16="http://schemas.microsoft.com/office/drawing/2014/main" id="{CF1F3C01-18AE-C645-873B-6D77B41D3A04}"/>
              </a:ext>
            </a:extLst>
          </p:cNvPr>
          <p:cNvSpPr txBox="1"/>
          <p:nvPr/>
        </p:nvSpPr>
        <p:spPr>
          <a:xfrm>
            <a:off x="457200" y="2599083"/>
            <a:ext cx="8858282" cy="446276"/>
          </a:xfrm>
          <a:prstGeom prst="rect">
            <a:avLst/>
          </a:prstGeom>
          <a:noFill/>
        </p:spPr>
        <p:txBody>
          <a:bodyPr wrap="square" rtlCol="0">
            <a:spAutoFit/>
          </a:bodyPr>
          <a:lstStyle/>
          <a:p>
            <a:r>
              <a:rPr lang="en-US" sz="2300" dirty="0">
                <a:latin typeface="Calibri" panose="020F0502020204030204" pitchFamily="34" charset="0"/>
                <a:cs typeface="Calibri" panose="020F0502020204030204" pitchFamily="34" charset="0"/>
              </a:rPr>
              <a:t>The elegant derivative of this function</a:t>
            </a:r>
            <a:r>
              <a:rPr lang="en-US" sz="2300" dirty="0">
                <a:latin typeface="Calibri" panose="020F0502020204030204" pitchFamily="34" charset="0"/>
                <a:cs typeface="Calibri" panose="020F0502020204030204" pitchFamily="34" charset="0"/>
                <a:sym typeface="Wingdings" pitchFamily="2" charset="2"/>
              </a:rPr>
              <a:t> (see textbook 5.8 for derivation)</a:t>
            </a:r>
            <a:endParaRPr lang="en-US" sz="2300" dirty="0">
              <a:latin typeface="Calibri" panose="020F0502020204030204" pitchFamily="34" charset="0"/>
              <a:cs typeface="Calibri" panose="020F0502020204030204" pitchFamily="34" charset="0"/>
            </a:endParaRPr>
          </a:p>
        </p:txBody>
      </p:sp>
      <p:sp>
        <p:nvSpPr>
          <p:cNvPr id="13" name="Content Placeholder 12">
            <a:extLst>
              <a:ext uri="{FF2B5EF4-FFF2-40B4-BE49-F238E27FC236}">
                <a16:creationId xmlns:a16="http://schemas.microsoft.com/office/drawing/2014/main" id="{E8821EF4-41BB-7240-A11D-A848203608AA}"/>
              </a:ext>
            </a:extLst>
          </p:cNvPr>
          <p:cNvSpPr>
            <a:spLocks noGrp="1"/>
          </p:cNvSpPr>
          <p:nvPr>
            <p:ph idx="1"/>
          </p:nvPr>
        </p:nvSpPr>
        <p:spPr>
          <a:xfrm>
            <a:off x="2438400" y="800099"/>
            <a:ext cx="7543801" cy="3429000"/>
          </a:xfrm>
        </p:spPr>
        <p:txBody>
          <a:bodyPr/>
          <a:lstStyle/>
          <a:p>
            <a:endParaRPr lang="en-US" dirty="0"/>
          </a:p>
        </p:txBody>
      </p:sp>
    </p:spTree>
    <p:extLst>
      <p:ext uri="{BB962C8B-B14F-4D97-AF65-F5344CB8AC3E}">
        <p14:creationId xmlns:p14="http://schemas.microsoft.com/office/powerpoint/2010/main" val="16385767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5D5625-7461-E948-85A9-082476166478}"/>
              </a:ext>
            </a:extLst>
          </p:cNvPr>
          <p:cNvPicPr>
            <a:picLocks noGrp="1" noChangeAspect="1"/>
          </p:cNvPicPr>
          <p:nvPr>
            <p:ph idx="1"/>
          </p:nvPr>
        </p:nvPicPr>
        <p:blipFill>
          <a:blip r:embed="rId3"/>
          <a:stretch>
            <a:fillRect/>
          </a:stretch>
        </p:blipFill>
        <p:spPr>
          <a:xfrm>
            <a:off x="764021" y="561636"/>
            <a:ext cx="7615957" cy="4020227"/>
          </a:xfrm>
        </p:spPr>
      </p:pic>
      <p:sp>
        <p:nvSpPr>
          <p:cNvPr id="3" name="Rectangle 2">
            <a:extLst>
              <a:ext uri="{FF2B5EF4-FFF2-40B4-BE49-F238E27FC236}">
                <a16:creationId xmlns:a16="http://schemas.microsoft.com/office/drawing/2014/main" id="{BAC7FF2A-A246-C74D-9B12-568B747E9527}"/>
              </a:ext>
            </a:extLst>
          </p:cNvPr>
          <p:cNvSpPr/>
          <p:nvPr/>
        </p:nvSpPr>
        <p:spPr>
          <a:xfrm>
            <a:off x="2362200" y="2419350"/>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59507E-A295-CF40-B6EC-E3AB0209F6DA}"/>
              </a:ext>
            </a:extLst>
          </p:cNvPr>
          <p:cNvSpPr/>
          <p:nvPr/>
        </p:nvSpPr>
        <p:spPr>
          <a:xfrm>
            <a:off x="2781300" y="2343149"/>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6158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p:txBody>
          <a:bodyPr/>
          <a:lstStyle/>
          <a:p>
            <a:r>
              <a:rPr lang="en-US" dirty="0"/>
              <a:t>Hyperparameters</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p:txBody>
          <a:bodyPr>
            <a:normAutofit fontScale="92500"/>
          </a:bodyPr>
          <a:lstStyle/>
          <a:p>
            <a:r>
              <a:rPr lang="en-US" dirty="0"/>
              <a:t>The learning rate </a:t>
            </a:r>
            <a:r>
              <a:rPr lang="el-GR" dirty="0"/>
              <a:t>η</a:t>
            </a:r>
            <a:r>
              <a:rPr lang="en-US" dirty="0"/>
              <a:t> is a </a:t>
            </a:r>
            <a:r>
              <a:rPr lang="en-US" b="1" dirty="0"/>
              <a:t>hyperparameter</a:t>
            </a:r>
          </a:p>
          <a:p>
            <a:pPr lvl="1"/>
            <a:r>
              <a:rPr lang="en-US" dirty="0"/>
              <a:t>too high: the learner will take big steps and overshoot</a:t>
            </a:r>
          </a:p>
          <a:p>
            <a:pPr lvl="1"/>
            <a:r>
              <a:rPr lang="en-US" dirty="0"/>
              <a:t>too low: the learner will take too long</a:t>
            </a:r>
          </a:p>
          <a:p>
            <a:r>
              <a:rPr lang="en-US" dirty="0"/>
              <a:t>Hyperparameters:</a:t>
            </a:r>
          </a:p>
          <a:p>
            <a:pPr marL="457200" indent="-457200">
              <a:buFont typeface="Arial" panose="020B0604020202020204" pitchFamily="34" charset="0"/>
              <a:buChar char="•"/>
            </a:pPr>
            <a:r>
              <a:rPr lang="en-US" dirty="0"/>
              <a:t>Briefly, a special kind of parameter for an ML model</a:t>
            </a:r>
          </a:p>
          <a:p>
            <a:pPr marL="457200" indent="-457200">
              <a:buFont typeface="Arial" panose="020B0604020202020204" pitchFamily="34" charset="0"/>
              <a:buChar char="•"/>
            </a:pPr>
            <a:r>
              <a:rPr lang="en-US" dirty="0"/>
              <a:t>Instead of being learned by algorithm from supervision (like regular parameters), they are chosen by algorithm designer.</a:t>
            </a:r>
          </a:p>
        </p:txBody>
      </p:sp>
    </p:spTree>
    <p:extLst>
      <p:ext uri="{BB962C8B-B14F-4D97-AF65-F5344CB8AC3E}">
        <p14:creationId xmlns:p14="http://schemas.microsoft.com/office/powerpoint/2010/main" val="1559483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Stochastic Gradient Descent: An example and more details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9525444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a:xfrm>
            <a:off x="822960" y="285750"/>
            <a:ext cx="7543800" cy="680397"/>
          </a:xfrm>
        </p:spPr>
        <p:txBody>
          <a:bodyPr/>
          <a:lstStyle/>
          <a:p>
            <a:r>
              <a:rPr lang="en-US" dirty="0"/>
              <a:t>Working through an example</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a:xfrm>
            <a:off x="822960" y="1200150"/>
            <a:ext cx="8244840" cy="3429000"/>
          </a:xfrm>
        </p:spPr>
        <p:txBody>
          <a:bodyPr>
            <a:normAutofit/>
          </a:bodyPr>
          <a:lstStyle/>
          <a:p>
            <a:r>
              <a:rPr lang="en-US" dirty="0"/>
              <a:t>One step of gradient descent</a:t>
            </a:r>
          </a:p>
          <a:p>
            <a:r>
              <a:rPr lang="en-US" dirty="0"/>
              <a:t>A mini-sentiment example, where the true y=1 (positive)</a:t>
            </a:r>
          </a:p>
          <a:p>
            <a:r>
              <a:rPr lang="en-US" dirty="0"/>
              <a:t>Two features:</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(count of positive lexicon words) </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(count of negative lexicon words) </a:t>
            </a:r>
          </a:p>
          <a:p>
            <a:pPr marL="9525" lvl="3" indent="0">
              <a:buNone/>
            </a:pPr>
            <a:r>
              <a:rPr lang="en-US" sz="2400" dirty="0"/>
              <a:t>Assume 3 parameters (2 weights and 1 bias) in Θ</a:t>
            </a:r>
            <a:r>
              <a:rPr lang="en-US" sz="2400" baseline="30000" dirty="0"/>
              <a:t>0</a:t>
            </a:r>
            <a:r>
              <a:rPr lang="en-US" sz="2400" dirty="0"/>
              <a:t> are zero:</a:t>
            </a:r>
            <a:endParaRPr lang="en-US" sz="2400" baseline="30000" dirty="0"/>
          </a:p>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l-GR" sz="2200" dirty="0">
                <a:latin typeface="Calibri" panose="020F0502020204030204" pitchFamily="34" charset="0"/>
                <a:cs typeface="Calibri" panose="020F0502020204030204" pitchFamily="34" charset="0"/>
              </a:rPr>
              <a:t>η = 0.1 </a:t>
            </a:r>
          </a:p>
          <a:p>
            <a:pPr marL="436563" lvl="3" indent="0">
              <a:buNone/>
            </a:pPr>
            <a:endParaRPr lang="en-US" sz="2400" dirty="0"/>
          </a:p>
          <a:p>
            <a:endParaRPr lang="en-US" dirty="0"/>
          </a:p>
          <a:p>
            <a:endParaRPr lang="en-US" dirty="0"/>
          </a:p>
        </p:txBody>
      </p:sp>
    </p:spTree>
    <p:extLst>
      <p:ext uri="{BB962C8B-B14F-4D97-AF65-F5344CB8AC3E}">
        <p14:creationId xmlns:p14="http://schemas.microsoft.com/office/powerpoint/2010/main" val="992843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4" name="Rectangle 3">
            <a:extLst>
              <a:ext uri="{FF2B5EF4-FFF2-40B4-BE49-F238E27FC236}">
                <a16:creationId xmlns:a16="http://schemas.microsoft.com/office/drawing/2014/main" id="{39A93EA9-9E7B-7B4E-B906-493E769E41EB}"/>
              </a:ext>
            </a:extLst>
          </p:cNvPr>
          <p:cNvSpPr/>
          <p:nvPr/>
        </p:nvSpPr>
        <p:spPr>
          <a:xfrm>
            <a:off x="2209800" y="3490378"/>
            <a:ext cx="2359098"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F8564C-13C5-A341-A1F8-9BA98178C618}"/>
              </a:ext>
            </a:extLst>
          </p:cNvPr>
          <p:cNvSpPr/>
          <p:nvPr/>
        </p:nvSpPr>
        <p:spPr>
          <a:xfrm>
            <a:off x="4575103" y="3510090"/>
            <a:ext cx="4221231"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p:cNvPicPr>
            <a:picLocks noChangeAspect="1" noChangeArrowheads="1"/>
          </p:cNvPicPr>
          <p:nvPr/>
        </p:nvPicPr>
        <p:blipFill>
          <a:blip r:embed="rId5"/>
          <a:srcRect/>
          <a:stretch>
            <a:fillRect/>
          </a:stretch>
        </p:blipFill>
        <p:spPr bwMode="auto">
          <a:xfrm>
            <a:off x="2133600" y="1428750"/>
            <a:ext cx="4067175" cy="742950"/>
          </a:xfrm>
          <a:prstGeom prst="rect">
            <a:avLst/>
          </a:prstGeom>
          <a:noFill/>
          <a:ln w="9525">
            <a:noFill/>
            <a:miter lim="800000"/>
            <a:headEnd/>
            <a:tailEnd/>
          </a:ln>
          <a:effectLst/>
        </p:spPr>
      </p:pic>
    </p:spTree>
    <p:extLst>
      <p:ext uri="{BB962C8B-B14F-4D97-AF65-F5344CB8AC3E}">
        <p14:creationId xmlns:p14="http://schemas.microsoft.com/office/powerpoint/2010/main" val="2843873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2"/>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3"/>
          <a:stretch>
            <a:fillRect/>
          </a:stretch>
        </p:blipFill>
        <p:spPr>
          <a:xfrm>
            <a:off x="4056265" y="2144501"/>
            <a:ext cx="3564749" cy="712950"/>
          </a:xfrm>
          <a:prstGeom prst="rect">
            <a:avLst/>
          </a:prstGeom>
        </p:spPr>
      </p:pic>
      <p:sp>
        <p:nvSpPr>
          <p:cNvPr id="4" name="Rectangle 3">
            <a:extLst>
              <a:ext uri="{FF2B5EF4-FFF2-40B4-BE49-F238E27FC236}">
                <a16:creationId xmlns:a16="http://schemas.microsoft.com/office/drawing/2014/main" id="{39A93EA9-9E7B-7B4E-B906-493E769E41EB}"/>
              </a:ext>
            </a:extLst>
          </p:cNvPr>
          <p:cNvSpPr/>
          <p:nvPr/>
        </p:nvSpPr>
        <p:spPr>
          <a:xfrm>
            <a:off x="2667000" y="3490378"/>
            <a:ext cx="1676400"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F8564C-13C5-A341-A1F8-9BA98178C618}"/>
              </a:ext>
            </a:extLst>
          </p:cNvPr>
          <p:cNvSpPr/>
          <p:nvPr/>
        </p:nvSpPr>
        <p:spPr>
          <a:xfrm>
            <a:off x="4575103" y="3510090"/>
            <a:ext cx="4221231"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p:cNvPicPr>
            <a:picLocks noChangeAspect="1" noChangeArrowheads="1"/>
          </p:cNvPicPr>
          <p:nvPr/>
        </p:nvPicPr>
        <p:blipFill>
          <a:blip r:embed="rId4"/>
          <a:srcRect/>
          <a:stretch>
            <a:fillRect/>
          </a:stretch>
        </p:blipFill>
        <p:spPr bwMode="auto">
          <a:xfrm>
            <a:off x="2057400" y="1504950"/>
            <a:ext cx="4067175" cy="742950"/>
          </a:xfrm>
          <a:prstGeom prst="rect">
            <a:avLst/>
          </a:prstGeom>
          <a:noFill/>
          <a:ln w="9525">
            <a:noFill/>
            <a:miter lim="800000"/>
            <a:headEnd/>
            <a:tailEnd/>
          </a:ln>
          <a:effectLst/>
        </p:spPr>
      </p:pic>
    </p:spTree>
    <p:extLst>
      <p:ext uri="{BB962C8B-B14F-4D97-AF65-F5344CB8AC3E}">
        <p14:creationId xmlns:p14="http://schemas.microsoft.com/office/powerpoint/2010/main" val="4893766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2"/>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3"/>
          <a:stretch>
            <a:fillRect/>
          </a:stretch>
        </p:blipFill>
        <p:spPr>
          <a:xfrm>
            <a:off x="4056265" y="2144501"/>
            <a:ext cx="3564749" cy="712950"/>
          </a:xfrm>
          <a:prstGeom prst="rect">
            <a:avLst/>
          </a:prstGeom>
        </p:spPr>
      </p:pic>
      <p:sp>
        <p:nvSpPr>
          <p:cNvPr id="10" name="Rectangle 9">
            <a:extLst>
              <a:ext uri="{FF2B5EF4-FFF2-40B4-BE49-F238E27FC236}">
                <a16:creationId xmlns:a16="http://schemas.microsoft.com/office/drawing/2014/main" id="{D565DE5E-3EA5-D140-9AE7-ACD4B780583A}"/>
              </a:ext>
            </a:extLst>
          </p:cNvPr>
          <p:cNvSpPr/>
          <p:nvPr/>
        </p:nvSpPr>
        <p:spPr>
          <a:xfrm>
            <a:off x="4626631" y="3543251"/>
            <a:ext cx="4169704"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p:cNvPicPr>
            <a:picLocks noChangeAspect="1" noChangeArrowheads="1"/>
          </p:cNvPicPr>
          <p:nvPr/>
        </p:nvPicPr>
        <p:blipFill>
          <a:blip r:embed="rId4"/>
          <a:srcRect/>
          <a:stretch>
            <a:fillRect/>
          </a:stretch>
        </p:blipFill>
        <p:spPr bwMode="auto">
          <a:xfrm>
            <a:off x="2133600" y="1428750"/>
            <a:ext cx="4067175" cy="742950"/>
          </a:xfrm>
          <a:prstGeom prst="rect">
            <a:avLst/>
          </a:prstGeom>
          <a:noFill/>
          <a:ln w="9525">
            <a:noFill/>
            <a:miter lim="800000"/>
            <a:headEnd/>
            <a:tailEnd/>
          </a:ln>
          <a:effectLst/>
        </p:spPr>
      </p:pic>
    </p:spTree>
    <p:extLst>
      <p:ext uri="{BB962C8B-B14F-4D97-AF65-F5344CB8AC3E}">
        <p14:creationId xmlns:p14="http://schemas.microsoft.com/office/powerpoint/2010/main" val="3149275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2"/>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3"/>
          <a:stretch>
            <a:fillRect/>
          </a:stretch>
        </p:blipFill>
        <p:spPr>
          <a:xfrm>
            <a:off x="4056265" y="2144501"/>
            <a:ext cx="3564749" cy="712950"/>
          </a:xfrm>
          <a:prstGeom prst="rect">
            <a:avLst/>
          </a:prstGeom>
        </p:spPr>
      </p:pic>
      <p:sp>
        <p:nvSpPr>
          <p:cNvPr id="10" name="Rectangle 9">
            <a:extLst>
              <a:ext uri="{FF2B5EF4-FFF2-40B4-BE49-F238E27FC236}">
                <a16:creationId xmlns:a16="http://schemas.microsoft.com/office/drawing/2014/main" id="{52F6F2D7-2C04-B547-B7C9-79BD65A9EC7C}"/>
              </a:ext>
            </a:extLst>
          </p:cNvPr>
          <p:cNvSpPr/>
          <p:nvPr/>
        </p:nvSpPr>
        <p:spPr>
          <a:xfrm>
            <a:off x="6476999" y="3543251"/>
            <a:ext cx="2319335"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p:cNvPicPr>
            <a:picLocks noChangeAspect="1" noChangeArrowheads="1"/>
          </p:cNvPicPr>
          <p:nvPr/>
        </p:nvPicPr>
        <p:blipFill>
          <a:blip r:embed="rId4"/>
          <a:srcRect/>
          <a:stretch>
            <a:fillRect/>
          </a:stretch>
        </p:blipFill>
        <p:spPr bwMode="auto">
          <a:xfrm>
            <a:off x="2057400" y="1428750"/>
            <a:ext cx="4067175" cy="742950"/>
          </a:xfrm>
          <a:prstGeom prst="rect">
            <a:avLst/>
          </a:prstGeom>
          <a:noFill/>
          <a:ln w="9525">
            <a:noFill/>
            <a:miter lim="800000"/>
            <a:headEnd/>
            <a:tailEnd/>
          </a:ln>
          <a:effectLst/>
        </p:spPr>
      </p:pic>
    </p:spTree>
    <p:extLst>
      <p:ext uri="{BB962C8B-B14F-4D97-AF65-F5344CB8AC3E}">
        <p14:creationId xmlns:p14="http://schemas.microsoft.com/office/powerpoint/2010/main" val="3376097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pic>
        <p:nvPicPr>
          <p:cNvPr id="8194" name="Picture 2"/>
          <p:cNvPicPr>
            <a:picLocks noChangeAspect="1" noChangeArrowheads="1"/>
          </p:cNvPicPr>
          <p:nvPr/>
        </p:nvPicPr>
        <p:blipFill>
          <a:blip r:embed="rId5"/>
          <a:srcRect/>
          <a:stretch>
            <a:fillRect/>
          </a:stretch>
        </p:blipFill>
        <p:spPr bwMode="auto">
          <a:xfrm>
            <a:off x="2057400" y="1428750"/>
            <a:ext cx="4067175" cy="742950"/>
          </a:xfrm>
          <a:prstGeom prst="rect">
            <a:avLst/>
          </a:prstGeom>
          <a:noFill/>
          <a:ln w="9525">
            <a:noFill/>
            <a:miter lim="800000"/>
            <a:headEnd/>
            <a:tailEnd/>
          </a:ln>
          <a:effectLst/>
        </p:spPr>
      </p:pic>
    </p:spTree>
    <p:extLst>
      <p:ext uri="{BB962C8B-B14F-4D97-AF65-F5344CB8AC3E}">
        <p14:creationId xmlns:p14="http://schemas.microsoft.com/office/powerpoint/2010/main" val="3108465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D5C3-8148-8D4D-8A9B-9C4C88C3340A}"/>
              </a:ext>
            </a:extLst>
          </p:cNvPr>
          <p:cNvSpPr>
            <a:spLocks noGrp="1"/>
          </p:cNvSpPr>
          <p:nvPr>
            <p:ph type="title"/>
          </p:nvPr>
        </p:nvSpPr>
        <p:spPr/>
        <p:txBody>
          <a:bodyPr/>
          <a:lstStyle/>
          <a:p>
            <a:r>
              <a:rPr lang="en-US" dirty="0"/>
              <a:t>The two phases of logistic regression </a:t>
            </a:r>
          </a:p>
        </p:txBody>
      </p:sp>
      <p:sp>
        <p:nvSpPr>
          <p:cNvPr id="3" name="Content Placeholder 2">
            <a:extLst>
              <a:ext uri="{FF2B5EF4-FFF2-40B4-BE49-F238E27FC236}">
                <a16:creationId xmlns:a16="http://schemas.microsoft.com/office/drawing/2014/main" id="{197902B6-DAC2-7141-B4B3-A60F6A5D9BAA}"/>
              </a:ext>
            </a:extLst>
          </p:cNvPr>
          <p:cNvSpPr>
            <a:spLocks noGrp="1"/>
          </p:cNvSpPr>
          <p:nvPr>
            <p:ph idx="1"/>
          </p:nvPr>
        </p:nvSpPr>
        <p:spPr>
          <a:xfrm>
            <a:off x="822960" y="1581150"/>
            <a:ext cx="7543801" cy="3048000"/>
          </a:xfrm>
        </p:spPr>
        <p:txBody>
          <a:bodyPr/>
          <a:lstStyle/>
          <a:p>
            <a:r>
              <a:rPr lang="en-US" b="1" dirty="0"/>
              <a:t>Training</a:t>
            </a:r>
            <a:r>
              <a:rPr lang="en-US" dirty="0"/>
              <a:t>: we learn weights </a:t>
            </a:r>
            <a:r>
              <a:rPr lang="en-US" i="1" dirty="0"/>
              <a:t>w </a:t>
            </a:r>
            <a:r>
              <a:rPr lang="en-US" dirty="0"/>
              <a:t>and </a:t>
            </a:r>
            <a:r>
              <a:rPr lang="en-US" i="1" dirty="0"/>
              <a:t>b</a:t>
            </a:r>
            <a:r>
              <a:rPr lang="en-US" dirty="0"/>
              <a:t> using </a:t>
            </a:r>
            <a:r>
              <a:rPr lang="en-US" b="1" dirty="0"/>
              <a:t>stochastic gradient descent</a:t>
            </a:r>
            <a:r>
              <a:rPr lang="en-US" dirty="0"/>
              <a:t> and </a:t>
            </a:r>
            <a:r>
              <a:rPr lang="en-US" b="1" dirty="0"/>
              <a:t>cross-entropy loss</a:t>
            </a:r>
            <a:r>
              <a:rPr lang="en-US" dirty="0"/>
              <a:t>. </a:t>
            </a:r>
          </a:p>
          <a:p>
            <a:endParaRPr lang="en-US" dirty="0"/>
          </a:p>
          <a:p>
            <a:r>
              <a:rPr lang="en-US" b="1" dirty="0"/>
              <a:t>Test</a:t>
            </a:r>
            <a:r>
              <a:rPr lang="en-US" dirty="0"/>
              <a:t>: Given a test example </a:t>
            </a:r>
            <a:r>
              <a:rPr lang="en-US" i="1" dirty="0"/>
              <a:t>x </a:t>
            </a:r>
            <a:r>
              <a:rPr lang="en-US" dirty="0"/>
              <a:t>we compute </a:t>
            </a:r>
            <a:r>
              <a:rPr lang="en-US" i="1" dirty="0"/>
              <a:t>p</a:t>
            </a:r>
            <a:r>
              <a:rPr lang="en-US" dirty="0"/>
              <a:t>(</a:t>
            </a:r>
            <a:r>
              <a:rPr lang="en-US" i="1" dirty="0" err="1"/>
              <a:t>y</a:t>
            </a:r>
            <a:r>
              <a:rPr lang="en-US" dirty="0" err="1"/>
              <a:t>|</a:t>
            </a:r>
            <a:r>
              <a:rPr lang="en-US" i="1" dirty="0" err="1"/>
              <a:t>x</a:t>
            </a:r>
            <a:r>
              <a:rPr lang="en-US" dirty="0"/>
              <a:t>) using learned weights </a:t>
            </a:r>
            <a:r>
              <a:rPr lang="en-US" i="1" dirty="0"/>
              <a:t>w</a:t>
            </a:r>
            <a:r>
              <a:rPr lang="en-US" dirty="0"/>
              <a:t> and </a:t>
            </a:r>
            <a:r>
              <a:rPr lang="en-US" i="1" dirty="0"/>
              <a:t>b</a:t>
            </a:r>
            <a:r>
              <a:rPr lang="en-US" dirty="0"/>
              <a:t>, and return whichever label (</a:t>
            </a:r>
            <a:r>
              <a:rPr lang="en-US" i="1" dirty="0"/>
              <a:t>y </a:t>
            </a:r>
            <a:r>
              <a:rPr lang="en-US" dirty="0"/>
              <a:t>= 1 or </a:t>
            </a:r>
            <a:r>
              <a:rPr lang="en-US" i="1" dirty="0"/>
              <a:t>y </a:t>
            </a:r>
            <a:r>
              <a:rPr lang="en-US" dirty="0"/>
              <a:t>= 0) is higher probability</a:t>
            </a:r>
          </a:p>
          <a:p>
            <a:endParaRPr lang="en-US" dirty="0"/>
          </a:p>
        </p:txBody>
      </p:sp>
    </p:spTree>
    <p:extLst>
      <p:ext uri="{BB962C8B-B14F-4D97-AF65-F5344CB8AC3E}">
        <p14:creationId xmlns:p14="http://schemas.microsoft.com/office/powerpoint/2010/main" val="32807445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2"/>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3"/>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9" name="Rectangle 8">
            <a:extLst>
              <a:ext uri="{FF2B5EF4-FFF2-40B4-BE49-F238E27FC236}">
                <a16:creationId xmlns:a16="http://schemas.microsoft.com/office/drawing/2014/main" id="{04C3E89D-F6BE-7745-8C21-C06813DBE358}"/>
              </a:ext>
            </a:extLst>
          </p:cNvPr>
          <p:cNvSpPr/>
          <p:nvPr/>
        </p:nvSpPr>
        <p:spPr>
          <a:xfrm>
            <a:off x="2286001" y="3543251"/>
            <a:ext cx="6510334"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p:cNvPicPr>
            <a:picLocks noChangeAspect="1" noChangeArrowheads="1"/>
          </p:cNvPicPr>
          <p:nvPr/>
        </p:nvPicPr>
        <p:blipFill>
          <a:blip r:embed="rId4"/>
          <a:srcRect/>
          <a:stretch>
            <a:fillRect/>
          </a:stretch>
        </p:blipFill>
        <p:spPr bwMode="auto">
          <a:xfrm>
            <a:off x="1219200" y="2876550"/>
            <a:ext cx="4067175" cy="742950"/>
          </a:xfrm>
          <a:prstGeom prst="rect">
            <a:avLst/>
          </a:prstGeom>
          <a:noFill/>
          <a:ln w="9525">
            <a:noFill/>
            <a:miter lim="800000"/>
            <a:headEnd/>
            <a:tailEnd/>
          </a:ln>
          <a:effectLst/>
        </p:spPr>
      </p:pic>
    </p:spTree>
    <p:extLst>
      <p:ext uri="{BB962C8B-B14F-4D97-AF65-F5344CB8AC3E}">
        <p14:creationId xmlns:p14="http://schemas.microsoft.com/office/powerpoint/2010/main" val="41473065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2"/>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3"/>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9" name="Rectangle 8">
            <a:extLst>
              <a:ext uri="{FF2B5EF4-FFF2-40B4-BE49-F238E27FC236}">
                <a16:creationId xmlns:a16="http://schemas.microsoft.com/office/drawing/2014/main" id="{04C3E89D-F6BE-7745-8C21-C06813DBE358}"/>
              </a:ext>
            </a:extLst>
          </p:cNvPr>
          <p:cNvSpPr/>
          <p:nvPr/>
        </p:nvSpPr>
        <p:spPr>
          <a:xfrm>
            <a:off x="4724399" y="3543251"/>
            <a:ext cx="4071935"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p:cNvPicPr>
            <a:picLocks noChangeAspect="1" noChangeArrowheads="1"/>
          </p:cNvPicPr>
          <p:nvPr/>
        </p:nvPicPr>
        <p:blipFill>
          <a:blip r:embed="rId4"/>
          <a:srcRect/>
          <a:stretch>
            <a:fillRect/>
          </a:stretch>
        </p:blipFill>
        <p:spPr bwMode="auto">
          <a:xfrm>
            <a:off x="1295400" y="2800350"/>
            <a:ext cx="4067175" cy="742950"/>
          </a:xfrm>
          <a:prstGeom prst="rect">
            <a:avLst/>
          </a:prstGeom>
          <a:noFill/>
          <a:ln w="9525">
            <a:noFill/>
            <a:miter lim="800000"/>
            <a:headEnd/>
            <a:tailEnd/>
          </a:ln>
          <a:effectLst/>
        </p:spPr>
      </p:pic>
    </p:spTree>
    <p:extLst>
      <p:ext uri="{BB962C8B-B14F-4D97-AF65-F5344CB8AC3E}">
        <p14:creationId xmlns:p14="http://schemas.microsoft.com/office/powerpoint/2010/main" val="35203341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4"/>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pic>
        <p:nvPicPr>
          <p:cNvPr id="11266" name="Picture 2"/>
          <p:cNvPicPr>
            <a:picLocks noChangeAspect="1" noChangeArrowheads="1"/>
          </p:cNvPicPr>
          <p:nvPr/>
        </p:nvPicPr>
        <p:blipFill>
          <a:blip r:embed="rId5"/>
          <a:srcRect/>
          <a:stretch>
            <a:fillRect/>
          </a:stretch>
        </p:blipFill>
        <p:spPr bwMode="auto">
          <a:xfrm>
            <a:off x="1295400" y="2800350"/>
            <a:ext cx="4067175" cy="742950"/>
          </a:xfrm>
          <a:prstGeom prst="rect">
            <a:avLst/>
          </a:prstGeom>
          <a:noFill/>
          <a:ln w="9525">
            <a:noFill/>
            <a:miter lim="800000"/>
            <a:headEnd/>
            <a:tailEnd/>
          </a:ln>
          <a:effectLst/>
        </p:spPr>
      </p:pic>
    </p:spTree>
    <p:extLst>
      <p:ext uri="{BB962C8B-B14F-4D97-AF65-F5344CB8AC3E}">
        <p14:creationId xmlns:p14="http://schemas.microsoft.com/office/powerpoint/2010/main" val="2998584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4"/>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15" name="TextBox 14">
            <a:extLst>
              <a:ext uri="{FF2B5EF4-FFF2-40B4-BE49-F238E27FC236}">
                <a16:creationId xmlns:a16="http://schemas.microsoft.com/office/drawing/2014/main" id="{E00C07F3-360A-F94C-B949-4EA1B40C0E97}"/>
              </a:ext>
            </a:extLst>
          </p:cNvPr>
          <p:cNvSpPr txBox="1"/>
          <p:nvPr/>
        </p:nvSpPr>
        <p:spPr>
          <a:xfrm>
            <a:off x="626465" y="4758620"/>
            <a:ext cx="7744428"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Note that enough negative examples would eventually make w</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negative</a:t>
            </a:r>
          </a:p>
        </p:txBody>
      </p:sp>
      <p:pic>
        <p:nvPicPr>
          <p:cNvPr id="12290" name="Picture 2"/>
          <p:cNvPicPr>
            <a:picLocks noChangeAspect="1" noChangeArrowheads="1"/>
          </p:cNvPicPr>
          <p:nvPr/>
        </p:nvPicPr>
        <p:blipFill>
          <a:blip r:embed="rId5"/>
          <a:srcRect/>
          <a:stretch>
            <a:fillRect/>
          </a:stretch>
        </p:blipFill>
        <p:spPr bwMode="auto">
          <a:xfrm>
            <a:off x="1219200" y="2876550"/>
            <a:ext cx="4067175" cy="742950"/>
          </a:xfrm>
          <a:prstGeom prst="rect">
            <a:avLst/>
          </a:prstGeom>
          <a:noFill/>
          <a:ln w="9525">
            <a:noFill/>
            <a:miter lim="800000"/>
            <a:headEnd/>
            <a:tailEnd/>
          </a:ln>
          <a:effectLst/>
        </p:spPr>
      </p:pic>
    </p:spTree>
    <p:extLst>
      <p:ext uri="{BB962C8B-B14F-4D97-AF65-F5344CB8AC3E}">
        <p14:creationId xmlns:p14="http://schemas.microsoft.com/office/powerpoint/2010/main" val="4395183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E97F-18A8-6D4B-8675-65B869DB16AC}"/>
              </a:ext>
            </a:extLst>
          </p:cNvPr>
          <p:cNvSpPr>
            <a:spLocks noGrp="1"/>
          </p:cNvSpPr>
          <p:nvPr>
            <p:ph type="title"/>
          </p:nvPr>
        </p:nvSpPr>
        <p:spPr/>
        <p:txBody>
          <a:bodyPr/>
          <a:lstStyle/>
          <a:p>
            <a:r>
              <a:rPr lang="en-US" dirty="0"/>
              <a:t>Mini-batch training</a:t>
            </a:r>
          </a:p>
        </p:txBody>
      </p:sp>
      <p:sp>
        <p:nvSpPr>
          <p:cNvPr id="3" name="Content Placeholder 2">
            <a:extLst>
              <a:ext uri="{FF2B5EF4-FFF2-40B4-BE49-F238E27FC236}">
                <a16:creationId xmlns:a16="http://schemas.microsoft.com/office/drawing/2014/main" id="{5E3A3A6A-C554-A848-8361-300A8EE9EAEB}"/>
              </a:ext>
            </a:extLst>
          </p:cNvPr>
          <p:cNvSpPr>
            <a:spLocks noGrp="1"/>
          </p:cNvSpPr>
          <p:nvPr>
            <p:ph idx="1"/>
          </p:nvPr>
        </p:nvSpPr>
        <p:spPr/>
        <p:txBody>
          <a:bodyPr>
            <a:normAutofit/>
          </a:bodyPr>
          <a:lstStyle/>
          <a:p>
            <a:r>
              <a:rPr lang="en-US" dirty="0"/>
              <a:t>Stochastic gradient descent chooses a single random example at a time.</a:t>
            </a:r>
          </a:p>
          <a:p>
            <a:r>
              <a:rPr lang="en-US" dirty="0"/>
              <a:t>That can result in choppy movements</a:t>
            </a:r>
          </a:p>
          <a:p>
            <a:r>
              <a:rPr lang="en-US" dirty="0"/>
              <a:t>More common to compute gradient over batches of training instances.</a:t>
            </a:r>
          </a:p>
          <a:p>
            <a:r>
              <a:rPr lang="en-US" b="1" dirty="0"/>
              <a:t>Batch training</a:t>
            </a:r>
            <a:r>
              <a:rPr lang="en-US" dirty="0"/>
              <a:t>: entire dataset</a:t>
            </a:r>
          </a:p>
          <a:p>
            <a:r>
              <a:rPr lang="en-US" b="1" dirty="0"/>
              <a:t>Mini-batch training</a:t>
            </a:r>
            <a:r>
              <a:rPr lang="en-US" dirty="0"/>
              <a:t>: </a:t>
            </a:r>
            <a:r>
              <a:rPr lang="en-US" i="1" dirty="0"/>
              <a:t>m</a:t>
            </a:r>
            <a:r>
              <a:rPr lang="en-US" dirty="0"/>
              <a:t> examples (512, or 1024)</a:t>
            </a:r>
          </a:p>
          <a:p>
            <a:endParaRPr lang="en-US" dirty="0"/>
          </a:p>
        </p:txBody>
      </p:sp>
    </p:spTree>
    <p:extLst>
      <p:ext uri="{BB962C8B-B14F-4D97-AF65-F5344CB8AC3E}">
        <p14:creationId xmlns:p14="http://schemas.microsoft.com/office/powerpoint/2010/main" val="2047795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156C20-4A2D-C9D5-9399-C98B166A87B6}"/>
              </a:ext>
            </a:extLst>
          </p:cNvPr>
          <p:cNvSpPr>
            <a:spLocks noGrp="1"/>
          </p:cNvSpPr>
          <p:nvPr>
            <p:ph idx="1"/>
          </p:nvPr>
        </p:nvSpPr>
        <p:spPr/>
        <p:txBody>
          <a:bodyPr/>
          <a:lstStyle/>
          <a:p>
            <a:endParaRPr lang="en-PK"/>
          </a:p>
        </p:txBody>
      </p:sp>
      <p:pic>
        <p:nvPicPr>
          <p:cNvPr id="5" name="Picture 4">
            <a:extLst>
              <a:ext uri="{FF2B5EF4-FFF2-40B4-BE49-F238E27FC236}">
                <a16:creationId xmlns:a16="http://schemas.microsoft.com/office/drawing/2014/main" id="{C03C4A7F-E82D-1780-FDE1-1DBDC54F183E}"/>
              </a:ext>
            </a:extLst>
          </p:cNvPr>
          <p:cNvPicPr>
            <a:picLocks noChangeAspect="1"/>
          </p:cNvPicPr>
          <p:nvPr/>
        </p:nvPicPr>
        <p:blipFill>
          <a:blip r:embed="rId2"/>
          <a:stretch>
            <a:fillRect/>
          </a:stretch>
        </p:blipFill>
        <p:spPr>
          <a:xfrm>
            <a:off x="433067" y="665860"/>
            <a:ext cx="8406134" cy="4178559"/>
          </a:xfrm>
          <a:prstGeom prst="rect">
            <a:avLst/>
          </a:prstGeom>
        </p:spPr>
      </p:pic>
      <p:sp>
        <p:nvSpPr>
          <p:cNvPr id="6" name="TextBox 5">
            <a:extLst>
              <a:ext uri="{FF2B5EF4-FFF2-40B4-BE49-F238E27FC236}">
                <a16:creationId xmlns:a16="http://schemas.microsoft.com/office/drawing/2014/main" id="{757B2403-0C51-D478-5A43-E1D1161EE3D1}"/>
              </a:ext>
            </a:extLst>
          </p:cNvPr>
          <p:cNvSpPr txBox="1"/>
          <p:nvPr/>
        </p:nvSpPr>
        <p:spPr>
          <a:xfrm>
            <a:off x="433067" y="133350"/>
            <a:ext cx="7644133" cy="461665"/>
          </a:xfrm>
          <a:prstGeom prst="rect">
            <a:avLst/>
          </a:prstGeom>
          <a:noFill/>
        </p:spPr>
        <p:txBody>
          <a:bodyPr wrap="square" rtlCol="0">
            <a:spAutoFit/>
          </a:bodyPr>
          <a:lstStyle/>
          <a:p>
            <a:r>
              <a:rPr lang="en-US" dirty="0"/>
              <a:t>Another form of likelihood with label 1 and -1</a:t>
            </a:r>
            <a:endParaRPr lang="en-PK" dirty="0"/>
          </a:p>
        </p:txBody>
      </p:sp>
    </p:spTree>
    <p:extLst>
      <p:ext uri="{BB962C8B-B14F-4D97-AF65-F5344CB8AC3E}">
        <p14:creationId xmlns:p14="http://schemas.microsoft.com/office/powerpoint/2010/main" val="37020468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BCF775-D3B1-12EE-FD85-25F4BA84DBA5}"/>
              </a:ext>
            </a:extLst>
          </p:cNvPr>
          <p:cNvSpPr>
            <a:spLocks noGrp="1"/>
          </p:cNvSpPr>
          <p:nvPr>
            <p:ph idx="1"/>
          </p:nvPr>
        </p:nvSpPr>
        <p:spPr/>
        <p:txBody>
          <a:bodyPr/>
          <a:lstStyle/>
          <a:p>
            <a:endParaRPr lang="en-PK"/>
          </a:p>
        </p:txBody>
      </p:sp>
      <p:pic>
        <p:nvPicPr>
          <p:cNvPr id="5" name="Picture 4">
            <a:extLst>
              <a:ext uri="{FF2B5EF4-FFF2-40B4-BE49-F238E27FC236}">
                <a16:creationId xmlns:a16="http://schemas.microsoft.com/office/drawing/2014/main" id="{667BCD0B-C0CC-5666-AEB1-B959C99D90C4}"/>
              </a:ext>
            </a:extLst>
          </p:cNvPr>
          <p:cNvPicPr>
            <a:picLocks noChangeAspect="1"/>
          </p:cNvPicPr>
          <p:nvPr/>
        </p:nvPicPr>
        <p:blipFill>
          <a:blip r:embed="rId2"/>
          <a:stretch>
            <a:fillRect/>
          </a:stretch>
        </p:blipFill>
        <p:spPr>
          <a:xfrm>
            <a:off x="269844" y="479369"/>
            <a:ext cx="8645556" cy="4440785"/>
          </a:xfrm>
          <a:prstGeom prst="rect">
            <a:avLst/>
          </a:prstGeom>
        </p:spPr>
      </p:pic>
    </p:spTree>
    <p:extLst>
      <p:ext uri="{BB962C8B-B14F-4D97-AF65-F5344CB8AC3E}">
        <p14:creationId xmlns:p14="http://schemas.microsoft.com/office/powerpoint/2010/main" val="2302653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11BBCB-4D20-856D-AE95-0A3BDC5A6579}"/>
              </a:ext>
            </a:extLst>
          </p:cNvPr>
          <p:cNvSpPr>
            <a:spLocks noGrp="1"/>
          </p:cNvSpPr>
          <p:nvPr>
            <p:ph idx="1"/>
          </p:nvPr>
        </p:nvSpPr>
        <p:spPr/>
        <p:txBody>
          <a:bodyPr/>
          <a:lstStyle/>
          <a:p>
            <a:endParaRPr lang="en-PK"/>
          </a:p>
        </p:txBody>
      </p:sp>
      <p:pic>
        <p:nvPicPr>
          <p:cNvPr id="5" name="Picture 4">
            <a:extLst>
              <a:ext uri="{FF2B5EF4-FFF2-40B4-BE49-F238E27FC236}">
                <a16:creationId xmlns:a16="http://schemas.microsoft.com/office/drawing/2014/main" id="{5EBAD87B-EF98-087D-422C-81BEE7A6EE32}"/>
              </a:ext>
            </a:extLst>
          </p:cNvPr>
          <p:cNvPicPr>
            <a:picLocks noChangeAspect="1"/>
          </p:cNvPicPr>
          <p:nvPr/>
        </p:nvPicPr>
        <p:blipFill>
          <a:blip r:embed="rId2"/>
          <a:stretch>
            <a:fillRect/>
          </a:stretch>
        </p:blipFill>
        <p:spPr>
          <a:xfrm>
            <a:off x="261066" y="406972"/>
            <a:ext cx="8654334" cy="4589216"/>
          </a:xfrm>
          <a:prstGeom prst="rect">
            <a:avLst/>
          </a:prstGeom>
        </p:spPr>
      </p:pic>
    </p:spTree>
    <p:extLst>
      <p:ext uri="{BB962C8B-B14F-4D97-AF65-F5344CB8AC3E}">
        <p14:creationId xmlns:p14="http://schemas.microsoft.com/office/powerpoint/2010/main" val="2081907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139DE7C-0E2A-E2C6-D8DA-8090E05B3C53}"/>
              </a:ext>
            </a:extLst>
          </p:cNvPr>
          <p:cNvPicPr>
            <a:picLocks noGrp="1" noChangeAspect="1"/>
          </p:cNvPicPr>
          <p:nvPr>
            <p:ph idx="1"/>
          </p:nvPr>
        </p:nvPicPr>
        <p:blipFill>
          <a:blip r:embed="rId2"/>
          <a:stretch>
            <a:fillRect/>
          </a:stretch>
        </p:blipFill>
        <p:spPr>
          <a:xfrm>
            <a:off x="533400" y="819149"/>
            <a:ext cx="8153399" cy="4022759"/>
          </a:xfrm>
        </p:spPr>
      </p:pic>
    </p:spTree>
    <p:extLst>
      <p:ext uri="{BB962C8B-B14F-4D97-AF65-F5344CB8AC3E}">
        <p14:creationId xmlns:p14="http://schemas.microsoft.com/office/powerpoint/2010/main" val="5154882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Multinomial logistic regression</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9525444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124200" y="133350"/>
            <a:ext cx="5943600" cy="4282440"/>
          </a:xfrm>
        </p:spPr>
        <p:txBody>
          <a:bodyPr/>
          <a:lstStyle/>
          <a:p>
            <a:r>
              <a:rPr lang="en-US" sz="3200" dirty="0">
                <a:solidFill>
                  <a:schemeClr val="tx2"/>
                </a:solidFill>
              </a:rPr>
              <a:t>Classification in Logistic Regression</a:t>
            </a:r>
          </a:p>
        </p:txBody>
      </p:sp>
      <p:sp>
        <p:nvSpPr>
          <p:cNvPr id="2" name="Text Placeholder 1">
            <a:extLst>
              <a:ext uri="{FF2B5EF4-FFF2-40B4-BE49-F238E27FC236}">
                <a16:creationId xmlns:a16="http://schemas.microsoft.com/office/drawing/2014/main" id="{B2AFE758-8FF7-844F-B7CF-E09260561B2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1856177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lstStyle/>
          <a:p>
            <a:r>
              <a:rPr lang="en-US" dirty="0"/>
              <a:t>Multinomial Logistic Regression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457200" y="1047750"/>
            <a:ext cx="8534401" cy="4095750"/>
          </a:xfrm>
        </p:spPr>
        <p:txBody>
          <a:bodyPr>
            <a:normAutofit/>
          </a:bodyPr>
          <a:lstStyle/>
          <a:p>
            <a:r>
              <a:rPr lang="en-US" sz="2800" dirty="0"/>
              <a:t>Often we need more than 2 classes</a:t>
            </a:r>
          </a:p>
          <a:p>
            <a:pPr lvl="1"/>
            <a:r>
              <a:rPr lang="en-US" sz="2400" dirty="0"/>
              <a:t>Positive/negative/neutral</a:t>
            </a:r>
          </a:p>
          <a:p>
            <a:pPr lvl="1"/>
            <a:r>
              <a:rPr lang="en-US" sz="2400" dirty="0"/>
              <a:t>Parts of speech (noun, verb, adjective, adverb, preposition, etc.)</a:t>
            </a:r>
          </a:p>
          <a:p>
            <a:pPr lvl="1"/>
            <a:r>
              <a:rPr lang="en-US" sz="2400" dirty="0"/>
              <a:t>Classify emergency SMSs into different actionable classes</a:t>
            </a:r>
          </a:p>
          <a:p>
            <a:r>
              <a:rPr lang="en-US" sz="2400" dirty="0"/>
              <a:t>If &gt;2 classes we use </a:t>
            </a:r>
            <a:r>
              <a:rPr lang="en-US" sz="2400" b="1" dirty="0"/>
              <a:t>multinomial logistic regression</a:t>
            </a:r>
          </a:p>
          <a:p>
            <a:pPr marL="406400" lvl="2" indent="0">
              <a:buNone/>
            </a:pPr>
            <a:r>
              <a:rPr lang="en-US" sz="2400" dirty="0"/>
              <a:t>= </a:t>
            </a:r>
            <a:r>
              <a:rPr lang="en-US" sz="2400" dirty="0" err="1"/>
              <a:t>Softmax</a:t>
            </a:r>
            <a:r>
              <a:rPr lang="en-US" sz="2400" dirty="0"/>
              <a:t> regression</a:t>
            </a:r>
          </a:p>
          <a:p>
            <a:pPr marL="406400" lvl="2" indent="0">
              <a:buNone/>
            </a:pPr>
            <a:r>
              <a:rPr lang="en-US" sz="2400" dirty="0"/>
              <a:t>= Multinomial logit</a:t>
            </a:r>
          </a:p>
          <a:p>
            <a:pPr marL="406400" lvl="2" indent="0">
              <a:buNone/>
            </a:pPr>
            <a:r>
              <a:rPr lang="en-US" sz="2400" dirty="0"/>
              <a:t>= (defunct names : Maximum entropy modeling or </a:t>
            </a:r>
            <a:r>
              <a:rPr lang="en-US" sz="2400" dirty="0" err="1"/>
              <a:t>MaxEnt</a:t>
            </a:r>
            <a:endParaRPr lang="en-US" sz="2400" b="1" dirty="0"/>
          </a:p>
          <a:p>
            <a:r>
              <a:rPr lang="en-US" sz="2400" dirty="0"/>
              <a:t>So "logistic regression" will just mean binary (2 output classes)</a:t>
            </a:r>
          </a:p>
          <a:p>
            <a:endParaRPr lang="en-US" sz="2400" b="1" dirty="0"/>
          </a:p>
          <a:p>
            <a:pPr marL="406400" lvl="2" indent="0">
              <a:buNone/>
            </a:pPr>
            <a:endParaRPr lang="en-US" sz="2400" dirty="0"/>
          </a:p>
          <a:p>
            <a:pPr marL="406400" lvl="2" indent="0">
              <a:buNone/>
            </a:pPr>
            <a:endParaRPr lang="en-US" sz="2400" dirty="0"/>
          </a:p>
          <a:p>
            <a:endParaRPr lang="en-US" sz="1800"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pPr/>
              <a:t>60</a:t>
            </a:fld>
            <a:endParaRPr lang="en-US" dirty="0"/>
          </a:p>
        </p:txBody>
      </p:sp>
    </p:spTree>
    <p:extLst>
      <p:ext uri="{BB962C8B-B14F-4D97-AF65-F5344CB8AC3E}">
        <p14:creationId xmlns:p14="http://schemas.microsoft.com/office/powerpoint/2010/main" val="18183091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lstStyle/>
          <a:p>
            <a:r>
              <a:rPr lang="en-US" dirty="0"/>
              <a:t>Multinomial Logistic Regression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457200" y="1047750"/>
            <a:ext cx="8534401" cy="4070934"/>
          </a:xfrm>
        </p:spPr>
        <p:txBody>
          <a:bodyPr>
            <a:normAutofit/>
          </a:bodyPr>
          <a:lstStyle/>
          <a:p>
            <a:r>
              <a:rPr lang="en-US" sz="2800" dirty="0"/>
              <a:t>The probability of everything must still sum to 1</a:t>
            </a:r>
          </a:p>
          <a:p>
            <a:pPr lvl="1"/>
            <a:endParaRPr lang="en-US" sz="2000" dirty="0">
              <a:latin typeface="Courier" pitchFamily="2" charset="0"/>
            </a:endParaRPr>
          </a:p>
          <a:p>
            <a:pPr marL="150876" lvl="1" indent="0">
              <a:buNone/>
            </a:pPr>
            <a:r>
              <a:rPr lang="en-US" sz="2000" dirty="0">
                <a:latin typeface="Courier" pitchFamily="2" charset="0"/>
              </a:rPr>
              <a:t>P(</a:t>
            </a:r>
            <a:r>
              <a:rPr lang="en-US" sz="2000" dirty="0" err="1">
                <a:latin typeface="Courier" pitchFamily="2" charset="0"/>
              </a:rPr>
              <a:t>positive|doc</a:t>
            </a:r>
            <a:r>
              <a:rPr lang="en-US" sz="2000" dirty="0">
                <a:latin typeface="Courier" pitchFamily="2" charset="0"/>
              </a:rPr>
              <a:t>) + P(</a:t>
            </a:r>
            <a:r>
              <a:rPr lang="en-US" sz="2000" dirty="0" err="1">
                <a:latin typeface="Courier" pitchFamily="2" charset="0"/>
              </a:rPr>
              <a:t>negative|doc</a:t>
            </a:r>
            <a:r>
              <a:rPr lang="en-US" sz="2000" dirty="0">
                <a:latin typeface="Courier" pitchFamily="2" charset="0"/>
              </a:rPr>
              <a:t>) + P(</a:t>
            </a:r>
            <a:r>
              <a:rPr lang="en-US" sz="2000" dirty="0" err="1">
                <a:latin typeface="Courier" pitchFamily="2" charset="0"/>
              </a:rPr>
              <a:t>neutral|doc</a:t>
            </a:r>
            <a:r>
              <a:rPr lang="en-US" sz="2000" dirty="0">
                <a:latin typeface="Courier" pitchFamily="2" charset="0"/>
              </a:rPr>
              <a:t>) = 1</a:t>
            </a:r>
          </a:p>
          <a:p>
            <a:endParaRPr lang="en-US" sz="2800" dirty="0"/>
          </a:p>
          <a:p>
            <a:r>
              <a:rPr lang="en-US" sz="2800" dirty="0"/>
              <a:t>Need a generalization of the sigmoid called the </a:t>
            </a:r>
            <a:r>
              <a:rPr lang="en-US" sz="2800" b="1" dirty="0" err="1"/>
              <a:t>softmax</a:t>
            </a:r>
            <a:endParaRPr lang="en-US" sz="2800" b="1" dirty="0"/>
          </a:p>
          <a:p>
            <a:pPr lvl="1"/>
            <a:r>
              <a:rPr lang="en-US" sz="2400" dirty="0"/>
              <a:t>Takes a vector </a:t>
            </a:r>
            <a:r>
              <a:rPr lang="en-US" sz="2400" i="1" dirty="0"/>
              <a:t>z </a:t>
            </a:r>
            <a:r>
              <a:rPr lang="en-US" sz="2400" dirty="0"/>
              <a:t>= [</a:t>
            </a:r>
            <a:r>
              <a:rPr lang="en-US" sz="2400" i="1" dirty="0"/>
              <a:t>z</a:t>
            </a:r>
            <a:r>
              <a:rPr lang="en-US" sz="2400" dirty="0"/>
              <a:t>1, </a:t>
            </a:r>
            <a:r>
              <a:rPr lang="en-US" sz="2400" i="1" dirty="0"/>
              <a:t>z</a:t>
            </a:r>
            <a:r>
              <a:rPr lang="en-US" sz="2400" dirty="0"/>
              <a:t>2, ..., </a:t>
            </a:r>
            <a:r>
              <a:rPr lang="en-US" sz="2400" i="1" dirty="0" err="1"/>
              <a:t>zk</a:t>
            </a:r>
            <a:r>
              <a:rPr lang="en-US" sz="2400" dirty="0"/>
              <a:t>] of </a:t>
            </a:r>
            <a:r>
              <a:rPr lang="en-US" sz="2400" i="1" dirty="0"/>
              <a:t>k </a:t>
            </a:r>
            <a:r>
              <a:rPr lang="en-US" sz="2400" dirty="0"/>
              <a:t>arbitrary values </a:t>
            </a:r>
          </a:p>
          <a:p>
            <a:pPr lvl="1"/>
            <a:r>
              <a:rPr lang="en-US" sz="2400" dirty="0"/>
              <a:t>Outputs a probability distribution</a:t>
            </a:r>
          </a:p>
          <a:p>
            <a:pPr lvl="2"/>
            <a:r>
              <a:rPr lang="en-US" sz="2400" dirty="0"/>
              <a:t>each value in the range [0,1]</a:t>
            </a:r>
          </a:p>
          <a:p>
            <a:pPr lvl="2"/>
            <a:r>
              <a:rPr lang="en-US" sz="2400" dirty="0"/>
              <a:t>all the values summing to 1</a:t>
            </a:r>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pPr/>
              <a:t>61</a:t>
            </a:fld>
            <a:endParaRPr lang="en-US"/>
          </a:p>
        </p:txBody>
      </p:sp>
    </p:spTree>
    <p:extLst>
      <p:ext uri="{BB962C8B-B14F-4D97-AF65-F5344CB8AC3E}">
        <p14:creationId xmlns:p14="http://schemas.microsoft.com/office/powerpoint/2010/main" val="7239699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normAutofit/>
          </a:bodyPr>
          <a:lstStyle/>
          <a:p>
            <a:r>
              <a:rPr lang="en-US" dirty="0"/>
              <a:t>The </a:t>
            </a:r>
            <a:r>
              <a:rPr lang="en-US" b="1" dirty="0" err="1"/>
              <a:t>softmax</a:t>
            </a:r>
            <a:r>
              <a:rPr lang="en-US" dirty="0"/>
              <a:t> function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325690" y="1022320"/>
            <a:ext cx="8742110" cy="3460539"/>
          </a:xfrm>
        </p:spPr>
        <p:txBody>
          <a:bodyPr/>
          <a:lstStyle/>
          <a:p>
            <a:pPr marL="150876" lvl="1" indent="0">
              <a:buNone/>
            </a:pPr>
            <a:r>
              <a:rPr lang="en-US" sz="2400" dirty="0"/>
              <a:t>Turns a vector </a:t>
            </a:r>
            <a:r>
              <a:rPr lang="en-US" sz="2400" i="1" dirty="0">
                <a:latin typeface="Times New Roman" panose="02020603050405020304" pitchFamily="18" charset="0"/>
                <a:cs typeface="Times New Roman" panose="02020603050405020304" pitchFamily="18" charset="0"/>
              </a:rPr>
              <a:t>z </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z</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z</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 </a:t>
            </a:r>
            <a:r>
              <a:rPr lang="en-US" sz="2400" i="1" dirty="0" err="1">
                <a:latin typeface="Times New Roman" panose="02020603050405020304" pitchFamily="18" charset="0"/>
                <a:cs typeface="Times New Roman" panose="02020603050405020304" pitchFamily="18" charset="0"/>
              </a:rPr>
              <a:t>z</a:t>
            </a:r>
            <a:r>
              <a:rPr lang="en-US" sz="2400" i="1" baseline="-25000" dirty="0" err="1">
                <a:latin typeface="Times New Roman" panose="02020603050405020304" pitchFamily="18" charset="0"/>
                <a:cs typeface="Times New Roman" panose="02020603050405020304" pitchFamily="18" charset="0"/>
              </a:rPr>
              <a:t>k</a:t>
            </a:r>
            <a:r>
              <a:rPr lang="en-US" sz="2400" dirty="0">
                <a:latin typeface="Times New Roman" panose="02020603050405020304" pitchFamily="18" charset="0"/>
                <a:cs typeface="Times New Roman" panose="02020603050405020304" pitchFamily="18" charset="0"/>
              </a:rPr>
              <a:t>]</a:t>
            </a:r>
            <a:r>
              <a:rPr lang="en-US" sz="2400" dirty="0"/>
              <a:t> of </a:t>
            </a:r>
            <a:r>
              <a:rPr lang="en-US" sz="2400" i="1" dirty="0"/>
              <a:t>k </a:t>
            </a:r>
            <a:r>
              <a:rPr lang="en-US" sz="2400" dirty="0"/>
              <a:t>arbitrary values into probabilities </a:t>
            </a:r>
          </a:p>
          <a:p>
            <a:pPr marL="0" indent="0">
              <a:buNone/>
            </a:pPr>
            <a:endParaRPr lang="en-US"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pPr/>
              <a:t>62</a:t>
            </a:fld>
            <a:endParaRPr lang="en-US"/>
          </a:p>
        </p:txBody>
      </p:sp>
      <p:pic>
        <p:nvPicPr>
          <p:cNvPr id="5" name="Picture 4">
            <a:extLst>
              <a:ext uri="{FF2B5EF4-FFF2-40B4-BE49-F238E27FC236}">
                <a16:creationId xmlns:a16="http://schemas.microsoft.com/office/drawing/2014/main" id="{8E3E623C-2035-0A40-9EC7-A3BF0A096A2F}"/>
              </a:ext>
            </a:extLst>
          </p:cNvPr>
          <p:cNvPicPr>
            <a:picLocks noChangeAspect="1"/>
          </p:cNvPicPr>
          <p:nvPr/>
        </p:nvPicPr>
        <p:blipFill>
          <a:blip r:embed="rId2"/>
          <a:srcRect/>
          <a:stretch/>
        </p:blipFill>
        <p:spPr>
          <a:xfrm>
            <a:off x="1142999" y="1372940"/>
            <a:ext cx="6282345" cy="1182559"/>
          </a:xfrm>
          <a:prstGeom prst="rect">
            <a:avLst/>
          </a:prstGeom>
        </p:spPr>
      </p:pic>
      <p:pic>
        <p:nvPicPr>
          <p:cNvPr id="6" name="Picture 5">
            <a:extLst>
              <a:ext uri="{FF2B5EF4-FFF2-40B4-BE49-F238E27FC236}">
                <a16:creationId xmlns:a16="http://schemas.microsoft.com/office/drawing/2014/main" id="{F7BC8B49-8E2B-7547-A10C-570742F38F37}"/>
              </a:ext>
            </a:extLst>
          </p:cNvPr>
          <p:cNvPicPr>
            <a:picLocks noChangeAspect="1"/>
          </p:cNvPicPr>
          <p:nvPr/>
        </p:nvPicPr>
        <p:blipFill>
          <a:blip r:embed="rId3"/>
          <a:srcRect/>
          <a:stretch/>
        </p:blipFill>
        <p:spPr>
          <a:xfrm>
            <a:off x="822960" y="3458202"/>
            <a:ext cx="7311071" cy="1024657"/>
          </a:xfrm>
          <a:prstGeom prst="rect">
            <a:avLst/>
          </a:prstGeom>
        </p:spPr>
      </p:pic>
      <p:pic>
        <p:nvPicPr>
          <p:cNvPr id="7" name="Picture 6">
            <a:extLst>
              <a:ext uri="{FF2B5EF4-FFF2-40B4-BE49-F238E27FC236}">
                <a16:creationId xmlns:a16="http://schemas.microsoft.com/office/drawing/2014/main" id="{0C00599D-F4E2-9B4C-8806-2D98DE447696}"/>
              </a:ext>
            </a:extLst>
          </p:cNvPr>
          <p:cNvPicPr>
            <a:picLocks noChangeAspect="1"/>
          </p:cNvPicPr>
          <p:nvPr/>
        </p:nvPicPr>
        <p:blipFill>
          <a:blip r:embed="rId4"/>
          <a:stretch>
            <a:fillRect/>
          </a:stretch>
        </p:blipFill>
        <p:spPr>
          <a:xfrm>
            <a:off x="325690" y="2675828"/>
            <a:ext cx="8390223" cy="410531"/>
          </a:xfrm>
          <a:prstGeom prst="rect">
            <a:avLst/>
          </a:prstGeom>
        </p:spPr>
      </p:pic>
    </p:spTree>
    <p:extLst>
      <p:ext uri="{BB962C8B-B14F-4D97-AF65-F5344CB8AC3E}">
        <p14:creationId xmlns:p14="http://schemas.microsoft.com/office/powerpoint/2010/main" val="8714224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normAutofit/>
          </a:bodyPr>
          <a:lstStyle/>
          <a:p>
            <a:r>
              <a:rPr lang="en-US" dirty="0"/>
              <a:t>The </a:t>
            </a:r>
            <a:r>
              <a:rPr lang="en-US" b="1" dirty="0" err="1"/>
              <a:t>softmax</a:t>
            </a:r>
            <a:r>
              <a:rPr lang="en-US" dirty="0"/>
              <a:t> function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990600" y="1106975"/>
            <a:ext cx="7543801" cy="3460539"/>
          </a:xfrm>
        </p:spPr>
        <p:txBody>
          <a:bodyPr/>
          <a:lstStyle/>
          <a:p>
            <a:pPr lvl="1"/>
            <a:r>
              <a:rPr lang="en-US" sz="2000" dirty="0"/>
              <a:t>Turns  a vector </a:t>
            </a:r>
            <a:r>
              <a:rPr lang="en-US" sz="2000" i="1" dirty="0">
                <a:latin typeface="Times New Roman" panose="02020603050405020304" pitchFamily="18" charset="0"/>
                <a:cs typeface="Times New Roman" panose="02020603050405020304" pitchFamily="18" charset="0"/>
              </a:rPr>
              <a:t>z </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z</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z</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a:t>
            </a:r>
            <a:r>
              <a:rPr lang="en-US" sz="2000" i="1" dirty="0" err="1">
                <a:latin typeface="Times New Roman" panose="02020603050405020304" pitchFamily="18" charset="0"/>
                <a:cs typeface="Times New Roman" panose="02020603050405020304" pitchFamily="18" charset="0"/>
              </a:rPr>
              <a:t>z</a:t>
            </a:r>
            <a:r>
              <a:rPr lang="en-US" sz="2000" i="1" baseline="-25000" dirty="0" err="1">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a:t>
            </a:r>
            <a:r>
              <a:rPr lang="en-US" sz="2000" dirty="0"/>
              <a:t> of </a:t>
            </a:r>
            <a:r>
              <a:rPr lang="en-US" sz="2000" i="1" dirty="0"/>
              <a:t>k </a:t>
            </a:r>
            <a:r>
              <a:rPr lang="en-US" sz="2000" dirty="0"/>
              <a:t>arbitrary values into probabilities </a:t>
            </a:r>
          </a:p>
          <a:p>
            <a:pPr marL="0" indent="0">
              <a:buNone/>
            </a:pPr>
            <a:endParaRPr lang="en-US"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pPr/>
              <a:t>63</a:t>
            </a:fld>
            <a:endParaRPr lang="en-US"/>
          </a:p>
        </p:txBody>
      </p:sp>
      <p:pic>
        <p:nvPicPr>
          <p:cNvPr id="8" name="Picture 7">
            <a:extLst>
              <a:ext uri="{FF2B5EF4-FFF2-40B4-BE49-F238E27FC236}">
                <a16:creationId xmlns:a16="http://schemas.microsoft.com/office/drawing/2014/main" id="{2FB1B253-675B-404B-BDC4-633810AB11E7}"/>
              </a:ext>
            </a:extLst>
          </p:cNvPr>
          <p:cNvPicPr>
            <a:picLocks noChangeAspect="1"/>
          </p:cNvPicPr>
          <p:nvPr/>
        </p:nvPicPr>
        <p:blipFill>
          <a:blip r:embed="rId2"/>
          <a:stretch>
            <a:fillRect/>
          </a:stretch>
        </p:blipFill>
        <p:spPr>
          <a:xfrm>
            <a:off x="1714263" y="1963778"/>
            <a:ext cx="5528464" cy="646184"/>
          </a:xfrm>
          <a:prstGeom prst="rect">
            <a:avLst/>
          </a:prstGeom>
        </p:spPr>
      </p:pic>
      <p:pic>
        <p:nvPicPr>
          <p:cNvPr id="9" name="Picture 8">
            <a:extLst>
              <a:ext uri="{FF2B5EF4-FFF2-40B4-BE49-F238E27FC236}">
                <a16:creationId xmlns:a16="http://schemas.microsoft.com/office/drawing/2014/main" id="{11DBF203-7EAD-5A46-B7F7-7557F9A34A3C}"/>
              </a:ext>
            </a:extLst>
          </p:cNvPr>
          <p:cNvPicPr>
            <a:picLocks noChangeAspect="1"/>
          </p:cNvPicPr>
          <p:nvPr/>
        </p:nvPicPr>
        <p:blipFill>
          <a:blip r:embed="rId3"/>
          <a:stretch>
            <a:fillRect/>
          </a:stretch>
        </p:blipFill>
        <p:spPr>
          <a:xfrm>
            <a:off x="1543434" y="4028241"/>
            <a:ext cx="6102849" cy="789780"/>
          </a:xfrm>
          <a:prstGeom prst="rect">
            <a:avLst/>
          </a:prstGeom>
        </p:spPr>
      </p:pic>
      <p:pic>
        <p:nvPicPr>
          <p:cNvPr id="11" name="Picture 10">
            <a:extLst>
              <a:ext uri="{FF2B5EF4-FFF2-40B4-BE49-F238E27FC236}">
                <a16:creationId xmlns:a16="http://schemas.microsoft.com/office/drawing/2014/main" id="{586A0B18-F3A8-1148-9B9C-E713ADAF0C0B}"/>
              </a:ext>
            </a:extLst>
          </p:cNvPr>
          <p:cNvPicPr>
            <a:picLocks noChangeAspect="1"/>
          </p:cNvPicPr>
          <p:nvPr/>
        </p:nvPicPr>
        <p:blipFill>
          <a:blip r:embed="rId4"/>
          <a:srcRect/>
          <a:stretch/>
        </p:blipFill>
        <p:spPr>
          <a:xfrm>
            <a:off x="855965" y="2590295"/>
            <a:ext cx="7311071" cy="1024657"/>
          </a:xfrm>
          <a:prstGeom prst="rect">
            <a:avLst/>
          </a:prstGeom>
        </p:spPr>
      </p:pic>
    </p:spTree>
    <p:extLst>
      <p:ext uri="{BB962C8B-B14F-4D97-AF65-F5344CB8AC3E}">
        <p14:creationId xmlns:p14="http://schemas.microsoft.com/office/powerpoint/2010/main" val="342266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60433-E5CD-5A47-B7F8-BE3FB424BDE9}"/>
              </a:ext>
            </a:extLst>
          </p:cNvPr>
          <p:cNvSpPr>
            <a:spLocks noGrp="1"/>
          </p:cNvSpPr>
          <p:nvPr>
            <p:ph type="title"/>
          </p:nvPr>
        </p:nvSpPr>
        <p:spPr>
          <a:xfrm>
            <a:off x="822960" y="214953"/>
            <a:ext cx="7863840" cy="908997"/>
          </a:xfrm>
        </p:spPr>
        <p:txBody>
          <a:bodyPr>
            <a:normAutofit/>
          </a:bodyPr>
          <a:lstStyle/>
          <a:p>
            <a:r>
              <a:rPr lang="en-US" dirty="0" err="1"/>
              <a:t>Softmax</a:t>
            </a:r>
            <a:r>
              <a:rPr lang="en-US" dirty="0"/>
              <a:t> in multinomial logistic regression</a:t>
            </a:r>
          </a:p>
        </p:txBody>
      </p:sp>
      <p:pic>
        <p:nvPicPr>
          <p:cNvPr id="5" name="Content Placeholder 4">
            <a:extLst>
              <a:ext uri="{FF2B5EF4-FFF2-40B4-BE49-F238E27FC236}">
                <a16:creationId xmlns:a16="http://schemas.microsoft.com/office/drawing/2014/main" id="{70DD8E05-C5EC-EF4B-88CC-ABB35037F488}"/>
              </a:ext>
            </a:extLst>
          </p:cNvPr>
          <p:cNvPicPr>
            <a:picLocks noGrp="1" noChangeAspect="1"/>
          </p:cNvPicPr>
          <p:nvPr>
            <p:ph idx="1"/>
          </p:nvPr>
        </p:nvPicPr>
        <p:blipFill>
          <a:blip r:embed="rId2"/>
          <a:srcRect/>
          <a:stretch/>
        </p:blipFill>
        <p:spPr>
          <a:xfrm>
            <a:off x="1828800" y="1352550"/>
            <a:ext cx="4769320" cy="1589773"/>
          </a:xfrm>
          <a:prstGeom prst="rect">
            <a:avLst/>
          </a:prstGeom>
        </p:spPr>
      </p:pic>
      <p:sp>
        <p:nvSpPr>
          <p:cNvPr id="4" name="Slide Number Placeholder 3">
            <a:extLst>
              <a:ext uri="{FF2B5EF4-FFF2-40B4-BE49-F238E27FC236}">
                <a16:creationId xmlns:a16="http://schemas.microsoft.com/office/drawing/2014/main" id="{4C70A2D5-249F-1C4F-9601-2F01D287E14D}"/>
              </a:ext>
            </a:extLst>
          </p:cNvPr>
          <p:cNvSpPr>
            <a:spLocks noGrp="1"/>
          </p:cNvSpPr>
          <p:nvPr>
            <p:ph type="sldNum" sz="quarter" idx="12"/>
          </p:nvPr>
        </p:nvSpPr>
        <p:spPr/>
        <p:txBody>
          <a:bodyPr/>
          <a:lstStyle/>
          <a:p>
            <a:fld id="{D07771B2-D7F7-364E-B6F3-F7FE93606BCE}" type="slidenum">
              <a:rPr lang="en-US" smtClean="0"/>
              <a:pPr/>
              <a:t>64</a:t>
            </a:fld>
            <a:endParaRPr lang="en-US"/>
          </a:p>
        </p:txBody>
      </p:sp>
      <p:sp>
        <p:nvSpPr>
          <p:cNvPr id="3" name="TextBox 2">
            <a:extLst>
              <a:ext uri="{FF2B5EF4-FFF2-40B4-BE49-F238E27FC236}">
                <a16:creationId xmlns:a16="http://schemas.microsoft.com/office/drawing/2014/main" id="{8343F32C-9B45-1444-9D14-AA9A7FF1106E}"/>
              </a:ext>
            </a:extLst>
          </p:cNvPr>
          <p:cNvSpPr txBox="1"/>
          <p:nvPr/>
        </p:nvSpPr>
        <p:spPr>
          <a:xfrm>
            <a:off x="841408" y="3042770"/>
            <a:ext cx="8244840" cy="1938992"/>
          </a:xfrm>
          <a:prstGeom prst="rect">
            <a:avLst/>
          </a:prstGeom>
          <a:noFill/>
        </p:spPr>
        <p:txBody>
          <a:bodyPr wrap="square" rtlCol="0">
            <a:spAutoFit/>
          </a:bodyPr>
          <a:lstStyle/>
          <a:p>
            <a:r>
              <a:rPr lang="en-US" dirty="0"/>
              <a:t>Input is still the dot product between weight vector </a:t>
            </a:r>
            <a:r>
              <a:rPr lang="en-US" i="1" dirty="0"/>
              <a:t>w </a:t>
            </a:r>
            <a:r>
              <a:rPr lang="en-US" dirty="0"/>
              <a:t>and input vector </a:t>
            </a:r>
            <a:r>
              <a:rPr lang="en-US" i="1" dirty="0"/>
              <a:t>x</a:t>
            </a:r>
          </a:p>
          <a:p>
            <a:r>
              <a:rPr lang="en-US" dirty="0"/>
              <a:t>But now we’ll need separate weight vectors for each of the </a:t>
            </a:r>
            <a:r>
              <a:rPr lang="en-US" i="1" dirty="0"/>
              <a:t>K </a:t>
            </a:r>
            <a:r>
              <a:rPr lang="en-US" dirty="0"/>
              <a:t>classes. </a:t>
            </a:r>
          </a:p>
          <a:p>
            <a:endParaRPr lang="en-US" dirty="0"/>
          </a:p>
        </p:txBody>
      </p:sp>
    </p:spTree>
    <p:extLst>
      <p:ext uri="{BB962C8B-B14F-4D97-AF65-F5344CB8AC3E}">
        <p14:creationId xmlns:p14="http://schemas.microsoft.com/office/powerpoint/2010/main" val="32937741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A38-E4BF-6B4B-A217-C2E718A9B179}"/>
              </a:ext>
            </a:extLst>
          </p:cNvPr>
          <p:cNvSpPr>
            <a:spLocks noGrp="1"/>
          </p:cNvSpPr>
          <p:nvPr>
            <p:ph type="title"/>
          </p:nvPr>
        </p:nvSpPr>
        <p:spPr>
          <a:xfrm>
            <a:off x="457200" y="119702"/>
            <a:ext cx="8686800" cy="680397"/>
          </a:xfrm>
        </p:spPr>
        <p:txBody>
          <a:bodyPr>
            <a:noAutofit/>
          </a:bodyPr>
          <a:lstStyle/>
          <a:p>
            <a:r>
              <a:rPr lang="en-US" sz="3000" dirty="0"/>
              <a:t>Features in binary versus multinomial logistic regression</a:t>
            </a:r>
          </a:p>
        </p:txBody>
      </p:sp>
      <p:sp>
        <p:nvSpPr>
          <p:cNvPr id="7" name="Content Placeholder 6">
            <a:extLst>
              <a:ext uri="{FF2B5EF4-FFF2-40B4-BE49-F238E27FC236}">
                <a16:creationId xmlns:a16="http://schemas.microsoft.com/office/drawing/2014/main" id="{DD70CA76-6649-5C4A-BB87-695522F5855B}"/>
              </a:ext>
            </a:extLst>
          </p:cNvPr>
          <p:cNvSpPr>
            <a:spLocks noGrp="1"/>
          </p:cNvSpPr>
          <p:nvPr>
            <p:ph idx="1"/>
          </p:nvPr>
        </p:nvSpPr>
        <p:spPr>
          <a:xfrm>
            <a:off x="875188" y="1062990"/>
            <a:ext cx="7811612" cy="3032760"/>
          </a:xfrm>
        </p:spPr>
        <p:txBody>
          <a:bodyPr/>
          <a:lstStyle/>
          <a:p>
            <a:r>
              <a:rPr lang="en-US" dirty="0"/>
              <a:t>Binary: positive weight </a:t>
            </a:r>
            <a:r>
              <a:rPr lang="en-US" dirty="0">
                <a:sym typeface="Wingdings" pitchFamily="2" charset="2"/>
              </a:rPr>
              <a:t> y=1  neg weight  y=0</a:t>
            </a:r>
            <a:endParaRPr lang="en-US" dirty="0"/>
          </a:p>
          <a:p>
            <a:endParaRPr lang="en-US" dirty="0"/>
          </a:p>
          <a:p>
            <a:endParaRPr lang="en-US" dirty="0"/>
          </a:p>
          <a:p>
            <a:r>
              <a:rPr lang="en-US" dirty="0"/>
              <a:t>Multinominal: separate weights for each class:</a:t>
            </a:r>
          </a:p>
        </p:txBody>
      </p:sp>
      <p:sp>
        <p:nvSpPr>
          <p:cNvPr id="4" name="Slide Number Placeholder 3">
            <a:extLst>
              <a:ext uri="{FF2B5EF4-FFF2-40B4-BE49-F238E27FC236}">
                <a16:creationId xmlns:a16="http://schemas.microsoft.com/office/drawing/2014/main" id="{AC02F31A-6DAD-F644-9960-23B353DCDEA4}"/>
              </a:ext>
            </a:extLst>
          </p:cNvPr>
          <p:cNvSpPr>
            <a:spLocks noGrp="1"/>
          </p:cNvSpPr>
          <p:nvPr>
            <p:ph type="sldNum" sz="quarter" idx="12"/>
          </p:nvPr>
        </p:nvSpPr>
        <p:spPr/>
        <p:txBody>
          <a:bodyPr/>
          <a:lstStyle/>
          <a:p>
            <a:fld id="{D07771B2-D7F7-364E-B6F3-F7FE93606BCE}" type="slidenum">
              <a:rPr lang="en-US" smtClean="0"/>
              <a:pPr/>
              <a:t>65</a:t>
            </a:fld>
            <a:endParaRPr lang="en-US"/>
          </a:p>
        </p:txBody>
      </p:sp>
      <p:pic>
        <p:nvPicPr>
          <p:cNvPr id="9" name="Picture 8">
            <a:extLst>
              <a:ext uri="{FF2B5EF4-FFF2-40B4-BE49-F238E27FC236}">
                <a16:creationId xmlns:a16="http://schemas.microsoft.com/office/drawing/2014/main" id="{C7EF844B-6DD5-8548-8A43-E8FF8722ABD3}"/>
              </a:ext>
            </a:extLst>
          </p:cNvPr>
          <p:cNvPicPr>
            <a:picLocks noChangeAspect="1"/>
          </p:cNvPicPr>
          <p:nvPr/>
        </p:nvPicPr>
        <p:blipFill>
          <a:blip r:embed="rId2"/>
          <a:stretch>
            <a:fillRect/>
          </a:stretch>
        </p:blipFill>
        <p:spPr>
          <a:xfrm>
            <a:off x="1752600" y="1405021"/>
            <a:ext cx="3842544" cy="1193800"/>
          </a:xfrm>
          <a:prstGeom prst="rect">
            <a:avLst/>
          </a:prstGeom>
        </p:spPr>
      </p:pic>
      <p:sp>
        <p:nvSpPr>
          <p:cNvPr id="13" name="TextBox 12">
            <a:extLst>
              <a:ext uri="{FF2B5EF4-FFF2-40B4-BE49-F238E27FC236}">
                <a16:creationId xmlns:a16="http://schemas.microsoft.com/office/drawing/2014/main" id="{32EA04EC-BD2C-1247-B38A-F407216F6CE6}"/>
              </a:ext>
            </a:extLst>
          </p:cNvPr>
          <p:cNvSpPr txBox="1"/>
          <p:nvPr/>
        </p:nvSpPr>
        <p:spPr>
          <a:xfrm>
            <a:off x="6343048" y="1657351"/>
            <a:ext cx="1429352"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w</a:t>
            </a:r>
            <a:r>
              <a:rPr lang="en-US" sz="2800" baseline="-25000" dirty="0">
                <a:latin typeface="Times New Roman" panose="02020603050405020304" pitchFamily="18" charset="0"/>
                <a:cs typeface="Times New Roman" panose="02020603050405020304" pitchFamily="18" charset="0"/>
              </a:rPr>
              <a:t>5</a:t>
            </a:r>
            <a:r>
              <a:rPr lang="en-US" sz="2800" dirty="0">
                <a:latin typeface="Times New Roman" panose="02020603050405020304" pitchFamily="18" charset="0"/>
                <a:cs typeface="Times New Roman" panose="02020603050405020304" pitchFamily="18" charset="0"/>
              </a:rPr>
              <a:t> = 3.0</a:t>
            </a:r>
          </a:p>
        </p:txBody>
      </p:sp>
      <p:pic>
        <p:nvPicPr>
          <p:cNvPr id="15" name="Picture 14">
            <a:extLst>
              <a:ext uri="{FF2B5EF4-FFF2-40B4-BE49-F238E27FC236}">
                <a16:creationId xmlns:a16="http://schemas.microsoft.com/office/drawing/2014/main" id="{8C1AF89A-F9CE-7749-9CC7-F343971032E7}"/>
              </a:ext>
            </a:extLst>
          </p:cNvPr>
          <p:cNvPicPr>
            <a:picLocks noChangeAspect="1"/>
          </p:cNvPicPr>
          <p:nvPr/>
        </p:nvPicPr>
        <p:blipFill>
          <a:blip r:embed="rId3"/>
          <a:stretch>
            <a:fillRect/>
          </a:stretch>
        </p:blipFill>
        <p:spPr>
          <a:xfrm>
            <a:off x="1398560" y="3288154"/>
            <a:ext cx="6764867" cy="1193800"/>
          </a:xfrm>
          <a:prstGeom prst="rect">
            <a:avLst/>
          </a:prstGeom>
        </p:spPr>
      </p:pic>
    </p:spTree>
    <p:extLst>
      <p:ext uri="{BB962C8B-B14F-4D97-AF65-F5344CB8AC3E}">
        <p14:creationId xmlns:p14="http://schemas.microsoft.com/office/powerpoint/2010/main" val="32974787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1676400" y="0"/>
            <a:ext cx="5943600" cy="5014632"/>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many examples at once</a:t>
            </a:r>
          </a:p>
        </p:txBody>
      </p:sp>
      <p:pic>
        <p:nvPicPr>
          <p:cNvPr id="14338" name="Picture 2"/>
          <p:cNvPicPr>
            <a:picLocks noGrp="1" noChangeAspect="1" noChangeArrowheads="1"/>
          </p:cNvPicPr>
          <p:nvPr>
            <p:ph idx="1"/>
          </p:nvPr>
        </p:nvPicPr>
        <p:blipFill>
          <a:blip r:embed="rId2"/>
          <a:srcRect/>
          <a:stretch>
            <a:fillRect/>
          </a:stretch>
        </p:blipFill>
        <p:spPr bwMode="auto">
          <a:xfrm>
            <a:off x="6032500" y="742950"/>
            <a:ext cx="2976784" cy="1524000"/>
          </a:xfrm>
          <a:prstGeom prst="rect">
            <a:avLst/>
          </a:prstGeom>
          <a:noFill/>
          <a:ln w="9525">
            <a:noFill/>
            <a:miter lim="800000"/>
            <a:headEnd/>
            <a:tailEnd/>
          </a:ln>
          <a:effectLst/>
        </p:spPr>
      </p:pic>
      <p:pic>
        <p:nvPicPr>
          <p:cNvPr id="14339" name="Picture 3"/>
          <p:cNvPicPr>
            <a:picLocks noChangeAspect="1" noChangeArrowheads="1"/>
          </p:cNvPicPr>
          <p:nvPr/>
        </p:nvPicPr>
        <p:blipFill>
          <a:blip r:embed="rId3"/>
          <a:srcRect/>
          <a:stretch>
            <a:fillRect/>
          </a:stretch>
        </p:blipFill>
        <p:spPr bwMode="auto">
          <a:xfrm>
            <a:off x="457200" y="1018652"/>
            <a:ext cx="4343400" cy="238648"/>
          </a:xfrm>
          <a:prstGeom prst="rect">
            <a:avLst/>
          </a:prstGeom>
          <a:noFill/>
          <a:ln w="9525">
            <a:noFill/>
            <a:miter lim="800000"/>
            <a:headEnd/>
            <a:tailEnd/>
          </a:ln>
          <a:effectLst/>
        </p:spPr>
      </p:pic>
      <p:pic>
        <p:nvPicPr>
          <p:cNvPr id="14340" name="Picture 4"/>
          <p:cNvPicPr>
            <a:picLocks noChangeAspect="1" noChangeArrowheads="1"/>
          </p:cNvPicPr>
          <p:nvPr/>
        </p:nvPicPr>
        <p:blipFill>
          <a:blip r:embed="rId4"/>
          <a:srcRect/>
          <a:stretch>
            <a:fillRect/>
          </a:stretch>
        </p:blipFill>
        <p:spPr bwMode="auto">
          <a:xfrm>
            <a:off x="533401" y="1383760"/>
            <a:ext cx="5181600" cy="173577"/>
          </a:xfrm>
          <a:prstGeom prst="rect">
            <a:avLst/>
          </a:prstGeom>
          <a:noFill/>
          <a:ln w="9525">
            <a:noFill/>
            <a:miter lim="800000"/>
            <a:headEnd/>
            <a:tailEnd/>
          </a:ln>
          <a:effectLst/>
        </p:spPr>
      </p:pic>
      <p:pic>
        <p:nvPicPr>
          <p:cNvPr id="14341" name="Picture 5"/>
          <p:cNvPicPr>
            <a:picLocks noChangeAspect="1" noChangeArrowheads="1"/>
          </p:cNvPicPr>
          <p:nvPr/>
        </p:nvPicPr>
        <p:blipFill>
          <a:blip r:embed="rId5"/>
          <a:srcRect/>
          <a:stretch>
            <a:fillRect/>
          </a:stretch>
        </p:blipFill>
        <p:spPr bwMode="auto">
          <a:xfrm>
            <a:off x="7239000" y="2266950"/>
            <a:ext cx="1371600" cy="400050"/>
          </a:xfrm>
          <a:prstGeom prst="rect">
            <a:avLst/>
          </a:prstGeom>
          <a:noFill/>
          <a:ln w="9525">
            <a:noFill/>
            <a:miter lim="800000"/>
            <a:headEnd/>
            <a:tailEnd/>
          </a:ln>
          <a:effectLst/>
        </p:spPr>
      </p:pic>
      <p:pic>
        <p:nvPicPr>
          <p:cNvPr id="14342" name="Picture 6"/>
          <p:cNvPicPr>
            <a:picLocks noChangeAspect="1" noChangeArrowheads="1"/>
          </p:cNvPicPr>
          <p:nvPr/>
        </p:nvPicPr>
        <p:blipFill>
          <a:blip r:embed="rId6"/>
          <a:srcRect/>
          <a:stretch>
            <a:fillRect/>
          </a:stretch>
        </p:blipFill>
        <p:spPr bwMode="auto">
          <a:xfrm>
            <a:off x="228600" y="2190750"/>
            <a:ext cx="6768286" cy="566738"/>
          </a:xfrm>
          <a:prstGeom prst="rect">
            <a:avLst/>
          </a:prstGeom>
          <a:noFill/>
          <a:ln w="9525">
            <a:noFill/>
            <a:miter lim="800000"/>
            <a:headEnd/>
            <a:tailEnd/>
          </a:ln>
          <a:effectLst/>
        </p:spPr>
      </p:pic>
      <p:pic>
        <p:nvPicPr>
          <p:cNvPr id="14343" name="Picture 7"/>
          <p:cNvPicPr>
            <a:picLocks noChangeAspect="1" noChangeArrowheads="1"/>
          </p:cNvPicPr>
          <p:nvPr/>
        </p:nvPicPr>
        <p:blipFill>
          <a:blip r:embed="rId7"/>
          <a:srcRect/>
          <a:stretch>
            <a:fillRect/>
          </a:stretch>
        </p:blipFill>
        <p:spPr bwMode="auto">
          <a:xfrm>
            <a:off x="228600" y="2718938"/>
            <a:ext cx="5715000" cy="310012"/>
          </a:xfrm>
          <a:prstGeom prst="rect">
            <a:avLst/>
          </a:prstGeom>
          <a:noFill/>
          <a:ln w="9525">
            <a:noFill/>
            <a:miter lim="800000"/>
            <a:headEnd/>
            <a:tailEnd/>
          </a:ln>
          <a:effectLst/>
        </p:spPr>
      </p:pic>
      <p:pic>
        <p:nvPicPr>
          <p:cNvPr id="14344" name="Picture 8"/>
          <p:cNvPicPr>
            <a:picLocks noChangeAspect="1" noChangeArrowheads="1"/>
          </p:cNvPicPr>
          <p:nvPr/>
        </p:nvPicPr>
        <p:blipFill>
          <a:blip r:embed="rId8"/>
          <a:srcRect/>
          <a:stretch>
            <a:fillRect/>
          </a:stretch>
        </p:blipFill>
        <p:spPr bwMode="auto">
          <a:xfrm>
            <a:off x="381000" y="3409950"/>
            <a:ext cx="6671462" cy="914400"/>
          </a:xfrm>
          <a:prstGeom prst="rect">
            <a:avLst/>
          </a:prstGeom>
          <a:noFill/>
          <a:ln w="9525">
            <a:noFill/>
            <a:miter lim="800000"/>
            <a:headEnd/>
            <a:tailEnd/>
          </a:ln>
          <a:effectLst/>
        </p:spPr>
      </p:pic>
      <p:pic>
        <p:nvPicPr>
          <p:cNvPr id="14346" name="Picture 10"/>
          <p:cNvPicPr>
            <a:picLocks noChangeAspect="1" noChangeArrowheads="1"/>
          </p:cNvPicPr>
          <p:nvPr/>
        </p:nvPicPr>
        <p:blipFill>
          <a:blip r:embed="rId9"/>
          <a:srcRect/>
          <a:stretch>
            <a:fillRect/>
          </a:stretch>
        </p:blipFill>
        <p:spPr bwMode="auto">
          <a:xfrm>
            <a:off x="2514600" y="4248150"/>
            <a:ext cx="3657600" cy="792956"/>
          </a:xfrm>
          <a:prstGeom prst="rect">
            <a:avLst/>
          </a:prstGeom>
          <a:noFill/>
          <a:ln w="9525">
            <a:noFill/>
            <a:miter lim="800000"/>
            <a:headEnd/>
            <a:tailEnd/>
          </a:ln>
          <a:effectLst/>
        </p:spPr>
      </p:pic>
      <p:sp>
        <p:nvSpPr>
          <p:cNvPr id="14" name="Rectangle 13"/>
          <p:cNvSpPr/>
          <p:nvPr/>
        </p:nvSpPr>
        <p:spPr>
          <a:xfrm>
            <a:off x="6248400" y="3867150"/>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a:srcRect/>
          <a:stretch>
            <a:fillRect/>
          </a:stretch>
        </p:blipFill>
        <p:spPr bwMode="auto">
          <a:xfrm>
            <a:off x="381000" y="165001"/>
            <a:ext cx="8018683" cy="4235549"/>
          </a:xfrm>
          <a:prstGeom prst="rect">
            <a:avLst/>
          </a:prstGeom>
          <a:noFill/>
          <a:ln w="9525">
            <a:noFill/>
            <a:miter lim="800000"/>
            <a:headEnd/>
            <a:tailEnd/>
          </a:ln>
          <a:effectLst/>
        </p:spPr>
      </p:pic>
      <p:pic>
        <p:nvPicPr>
          <p:cNvPr id="15364" name="Picture 4"/>
          <p:cNvPicPr>
            <a:picLocks noChangeAspect="1" noChangeArrowheads="1"/>
          </p:cNvPicPr>
          <p:nvPr/>
        </p:nvPicPr>
        <p:blipFill>
          <a:blip r:embed="rId3"/>
          <a:srcRect/>
          <a:stretch>
            <a:fillRect/>
          </a:stretch>
        </p:blipFill>
        <p:spPr bwMode="auto">
          <a:xfrm>
            <a:off x="2514600" y="4335152"/>
            <a:ext cx="3200400" cy="808348"/>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A1279-4F8A-716E-289B-492C35A44F46}"/>
              </a:ext>
            </a:extLst>
          </p:cNvPr>
          <p:cNvSpPr>
            <a:spLocks noGrp="1"/>
          </p:cNvSpPr>
          <p:nvPr>
            <p:ph type="title"/>
          </p:nvPr>
        </p:nvSpPr>
        <p:spPr>
          <a:xfrm>
            <a:off x="822960" y="119702"/>
            <a:ext cx="7543800" cy="1004248"/>
          </a:xfrm>
        </p:spPr>
        <p:txBody>
          <a:bodyPr>
            <a:normAutofit fontScale="90000"/>
          </a:bodyPr>
          <a:lstStyle/>
          <a:p>
            <a:r>
              <a:rPr lang="en-US" dirty="0"/>
              <a:t>From Multinomial Logistic Regression to Neural Networks</a:t>
            </a:r>
            <a:endParaRPr lang="en-PK" dirty="0"/>
          </a:p>
        </p:txBody>
      </p:sp>
      <p:pic>
        <p:nvPicPr>
          <p:cNvPr id="2050" name="Picture 2" descr="a) Architecture of a single layer perceptron. The architecture... |  Download Scientific Diagram">
            <a:extLst>
              <a:ext uri="{FF2B5EF4-FFF2-40B4-BE49-F238E27FC236}">
                <a16:creationId xmlns:a16="http://schemas.microsoft.com/office/drawing/2014/main" id="{392BDB75-5F82-F329-6205-F0912FD9A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399" y="1181323"/>
            <a:ext cx="6562725" cy="36288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64E9AA-4841-D2C9-793F-544786E649B5}"/>
              </a:ext>
            </a:extLst>
          </p:cNvPr>
          <p:cNvSpPr txBox="1"/>
          <p:nvPr/>
        </p:nvSpPr>
        <p:spPr>
          <a:xfrm>
            <a:off x="2057399" y="4857750"/>
            <a:ext cx="2057401" cy="230832"/>
          </a:xfrm>
          <a:prstGeom prst="rect">
            <a:avLst/>
          </a:prstGeom>
          <a:noFill/>
        </p:spPr>
        <p:txBody>
          <a:bodyPr wrap="square" rtlCol="0">
            <a:spAutoFit/>
          </a:bodyPr>
          <a:lstStyle/>
          <a:p>
            <a:r>
              <a:rPr lang="en-US" sz="900" dirty="0"/>
              <a:t>Multinomial Logistic Regression</a:t>
            </a:r>
            <a:endParaRPr lang="en-PK" sz="900" dirty="0"/>
          </a:p>
        </p:txBody>
      </p:sp>
      <p:sp>
        <p:nvSpPr>
          <p:cNvPr id="5" name="TextBox 4">
            <a:extLst>
              <a:ext uri="{FF2B5EF4-FFF2-40B4-BE49-F238E27FC236}">
                <a16:creationId xmlns:a16="http://schemas.microsoft.com/office/drawing/2014/main" id="{33B3BBD5-3F32-0859-7EFE-1732402643B7}"/>
              </a:ext>
            </a:extLst>
          </p:cNvPr>
          <p:cNvSpPr txBox="1"/>
          <p:nvPr/>
        </p:nvSpPr>
        <p:spPr>
          <a:xfrm>
            <a:off x="5638800" y="4877590"/>
            <a:ext cx="2057401" cy="230832"/>
          </a:xfrm>
          <a:prstGeom prst="rect">
            <a:avLst/>
          </a:prstGeom>
          <a:noFill/>
        </p:spPr>
        <p:txBody>
          <a:bodyPr wrap="square" rtlCol="0">
            <a:spAutoFit/>
          </a:bodyPr>
          <a:lstStyle/>
          <a:p>
            <a:r>
              <a:rPr lang="en-US" sz="900" dirty="0"/>
              <a:t>Neural </a:t>
            </a:r>
            <a:r>
              <a:rPr lang="en-US" sz="900" dirty="0" err="1"/>
              <a:t>Netwrok</a:t>
            </a:r>
            <a:endParaRPr lang="en-PK" sz="900" dirty="0"/>
          </a:p>
        </p:txBody>
      </p:sp>
    </p:spTree>
    <p:extLst>
      <p:ext uri="{BB962C8B-B14F-4D97-AF65-F5344CB8AC3E}">
        <p14:creationId xmlns:p14="http://schemas.microsoft.com/office/powerpoint/2010/main" val="1701239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r>
              <a:rPr lang="en-US" dirty="0"/>
              <a:t>Binary Classification in Logistic Regression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822960" y="1200150"/>
                <a:ext cx="8016240" cy="3429000"/>
              </a:xfrm>
            </p:spPr>
            <p:txBody>
              <a:bodyPr/>
              <a:lstStyle/>
              <a:p>
                <a:r>
                  <a:rPr lang="en-US" sz="3200" dirty="0">
                    <a:latin typeface="Calibri" charset="0"/>
                  </a:rPr>
                  <a:t>Given a series of input/output pairs:</a:t>
                </a:r>
              </a:p>
              <a:p>
                <a:pPr lvl="1"/>
                <a:r>
                  <a:rPr lang="en-US" sz="2800" dirty="0">
                    <a:latin typeface="Calibri" charset="0"/>
                  </a:rPr>
                  <a:t>(x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y</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a:t>
                </a:r>
              </a:p>
              <a:p>
                <a:r>
                  <a:rPr lang="en-US" sz="3200" dirty="0">
                    <a:latin typeface="Calibri" charset="0"/>
                  </a:rPr>
                  <a:t>For each observation x</a:t>
                </a:r>
                <a:r>
                  <a:rPr lang="en-US" sz="3600" baseline="30000" dirty="0">
                    <a:latin typeface="Calibri" charset="0"/>
                  </a:rPr>
                  <a:t>(</a:t>
                </a:r>
                <a:r>
                  <a:rPr lang="en-US" sz="3600" baseline="30000" dirty="0" err="1">
                    <a:latin typeface="Calibri" charset="0"/>
                  </a:rPr>
                  <a:t>i</a:t>
                </a:r>
                <a:r>
                  <a:rPr lang="en-US" sz="3600" baseline="30000" dirty="0">
                    <a:latin typeface="Calibri" charset="0"/>
                  </a:rPr>
                  <a:t>)</a:t>
                </a:r>
                <a:r>
                  <a:rPr lang="en-US" sz="3200" dirty="0">
                    <a:latin typeface="Calibri" charset="0"/>
                  </a:rPr>
                  <a:t> </a:t>
                </a:r>
              </a:p>
              <a:p>
                <a:pPr lvl="1"/>
                <a:r>
                  <a:rPr lang="en-US" sz="2800" dirty="0">
                    <a:latin typeface="Calibri" charset="0"/>
                  </a:rPr>
                  <a:t>We represent 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by a </a:t>
                </a:r>
                <a:r>
                  <a:rPr lang="en-US" sz="2800" b="1" dirty="0">
                    <a:latin typeface="Calibri" charset="0"/>
                  </a:rPr>
                  <a:t>feature vector </a:t>
                </a:r>
                <a:r>
                  <a:rPr lang="en-US" sz="2800" dirty="0">
                    <a:solidFill>
                      <a:srgbClr val="FF0000"/>
                    </a:solidFill>
                    <a:latin typeface="Calibri" charset="0"/>
                  </a:rPr>
                  <a:t>[x</a:t>
                </a:r>
                <a:r>
                  <a:rPr lang="en-US" sz="2800" baseline="-25000" dirty="0">
                    <a:solidFill>
                      <a:srgbClr val="FF0000"/>
                    </a:solidFill>
                    <a:latin typeface="Calibri" charset="0"/>
                  </a:rPr>
                  <a:t>1</a:t>
                </a:r>
                <a:r>
                  <a:rPr lang="en-US" sz="2800" dirty="0">
                    <a:solidFill>
                      <a:srgbClr val="FF0000"/>
                    </a:solidFill>
                    <a:latin typeface="Calibri" charset="0"/>
                  </a:rPr>
                  <a:t>, x</a:t>
                </a:r>
                <a:r>
                  <a:rPr lang="en-US" sz="2800" baseline="-25000" dirty="0">
                    <a:solidFill>
                      <a:srgbClr val="FF0000"/>
                    </a:solidFill>
                    <a:latin typeface="Calibri" charset="0"/>
                  </a:rPr>
                  <a:t>2</a:t>
                </a:r>
                <a:r>
                  <a:rPr lang="en-US" sz="2800" dirty="0">
                    <a:solidFill>
                      <a:srgbClr val="FF0000"/>
                    </a:solidFill>
                    <a:latin typeface="Calibri" charset="0"/>
                  </a:rPr>
                  <a:t>,…, </a:t>
                </a:r>
                <a:r>
                  <a:rPr lang="en-US" sz="2800" dirty="0" err="1">
                    <a:solidFill>
                      <a:srgbClr val="FF0000"/>
                    </a:solidFill>
                    <a:latin typeface="Calibri" charset="0"/>
                  </a:rPr>
                  <a:t>x</a:t>
                </a:r>
                <a:r>
                  <a:rPr lang="en-US" sz="2800" baseline="-25000" dirty="0" err="1">
                    <a:solidFill>
                      <a:srgbClr val="FF0000"/>
                    </a:solidFill>
                    <a:latin typeface="Calibri" charset="0"/>
                  </a:rPr>
                  <a:t>n</a:t>
                </a:r>
                <a:r>
                  <a:rPr lang="en-US" sz="2800" dirty="0">
                    <a:solidFill>
                      <a:srgbClr val="FF0000"/>
                    </a:solidFill>
                    <a:latin typeface="Calibri" charset="0"/>
                  </a:rPr>
                  <a:t>]</a:t>
                </a:r>
              </a:p>
              <a:p>
                <a:pPr lvl="1"/>
                <a:r>
                  <a:rPr lang="en-US" sz="2800" dirty="0">
                    <a:latin typeface="Calibri" charset="0"/>
                  </a:rPr>
                  <a:t>We compute an output: a predicted class </a:t>
                </a:r>
                <a14:m>
                  <m:oMath xmlns:m="http://schemas.openxmlformats.org/officeDocument/2006/math">
                    <m:acc>
                      <m:accPr>
                        <m:chr m:val="̂"/>
                        <m:ctrlPr>
                          <a:rPr lang="en-US" sz="2800" i="1" smtClean="0">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3200" baseline="30000" dirty="0">
                    <a:solidFill>
                      <a:srgbClr val="FF0000"/>
                    </a:solidFill>
                    <a:latin typeface="Calibri" charset="0"/>
                  </a:rPr>
                  <a:t>(</a:t>
                </a:r>
                <a:r>
                  <a:rPr lang="en-US" sz="3200" baseline="30000" dirty="0" err="1">
                    <a:solidFill>
                      <a:srgbClr val="FF0000"/>
                    </a:solidFill>
                    <a:latin typeface="Calibri" charset="0"/>
                  </a:rPr>
                  <a:t>i</a:t>
                </a:r>
                <a:r>
                  <a:rPr lang="en-US" sz="3200" baseline="30000" dirty="0">
                    <a:solidFill>
                      <a:srgbClr val="FF0000"/>
                    </a:solidFill>
                    <a:latin typeface="Calibri" charset="0"/>
                  </a:rPr>
                  <a:t>)</a:t>
                </a:r>
                <a:r>
                  <a:rPr lang="en-US" sz="2800" dirty="0">
                    <a:solidFill>
                      <a:srgbClr val="FF0000"/>
                    </a:solidFill>
                    <a:latin typeface="Calibri" charset="0"/>
                  </a:rPr>
                  <a:t> </a:t>
                </a:r>
                <a:r>
                  <a:rPr lang="en-US" sz="2800" dirty="0">
                    <a:solidFill>
                      <a:srgbClr val="FF0000"/>
                    </a:solidFill>
                    <a:latin typeface="Calibri" charset="0"/>
                    <a:ea typeface="ＭＳ Ｐゴシック" charset="0"/>
                    <a:sym typeface="Symbol" charset="0"/>
                  </a:rPr>
                  <a:t> {0,1}</a:t>
                </a:r>
                <a:endParaRPr lang="en-US" sz="2800"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822960" y="1200150"/>
                <a:ext cx="8016240" cy="3429000"/>
              </a:xfrm>
              <a:blipFill>
                <a:blip r:embed="rId2"/>
                <a:stretch>
                  <a:fillRect l="-3006" t="-3690" r="-1741"/>
                </a:stretch>
              </a:blipFill>
            </p:spPr>
            <p:txBody>
              <a:bodyPr/>
              <a:lstStyle/>
              <a:p>
                <a:r>
                  <a:rPr lang="en-US">
                    <a:noFill/>
                  </a:rPr>
                  <a:t> </a:t>
                </a:r>
              </a:p>
            </p:txBody>
          </p:sp>
        </mc:Fallback>
      </mc:AlternateContent>
    </p:spTree>
    <p:extLst>
      <p:ext uri="{BB962C8B-B14F-4D97-AF65-F5344CB8AC3E}">
        <p14:creationId xmlns:p14="http://schemas.microsoft.com/office/powerpoint/2010/main" val="19502526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9831-4EDC-B919-F1B2-A4FA585AC256}"/>
              </a:ext>
            </a:extLst>
          </p:cNvPr>
          <p:cNvSpPr>
            <a:spLocks noGrp="1"/>
          </p:cNvSpPr>
          <p:nvPr>
            <p:ph type="title"/>
          </p:nvPr>
        </p:nvSpPr>
        <p:spPr/>
        <p:txBody>
          <a:bodyPr/>
          <a:lstStyle/>
          <a:p>
            <a:r>
              <a:rPr lang="en-US" dirty="0"/>
              <a:t> Neural Network</a:t>
            </a:r>
            <a:endParaRPr lang="en-PK" dirty="0"/>
          </a:p>
        </p:txBody>
      </p:sp>
      <p:pic>
        <p:nvPicPr>
          <p:cNvPr id="1026" name="Picture 2" descr="Artificial Neural Networks and its Applications - GeeksforGeeks">
            <a:extLst>
              <a:ext uri="{FF2B5EF4-FFF2-40B4-BE49-F238E27FC236}">
                <a16:creationId xmlns:a16="http://schemas.microsoft.com/office/drawing/2014/main" id="{1B79F513-C140-7304-B437-5C313E3DC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035558"/>
            <a:ext cx="6248400" cy="3936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157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187F-DAD0-CA4A-AFCC-63AC8A2D0357}"/>
              </a:ext>
            </a:extLst>
          </p:cNvPr>
          <p:cNvSpPr>
            <a:spLocks noGrp="1"/>
          </p:cNvSpPr>
          <p:nvPr>
            <p:ph type="title"/>
          </p:nvPr>
        </p:nvSpPr>
        <p:spPr>
          <a:xfrm>
            <a:off x="747640" y="119702"/>
            <a:ext cx="7619120" cy="680397"/>
          </a:xfrm>
        </p:spPr>
        <p:txBody>
          <a:bodyPr/>
          <a:lstStyle/>
          <a:p>
            <a:r>
              <a:rPr lang="en-US" dirty="0"/>
              <a:t>Logistic Regression for one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F98420-9B3D-A74A-AE13-F98E0D7D489E}"/>
                  </a:ext>
                </a:extLst>
              </p:cNvPr>
              <p:cNvSpPr>
                <a:spLocks noGrp="1"/>
              </p:cNvSpPr>
              <p:nvPr>
                <p:ph idx="1"/>
              </p:nvPr>
            </p:nvSpPr>
            <p:spPr>
              <a:xfrm>
                <a:off x="822960" y="1352550"/>
                <a:ext cx="8321040" cy="3333750"/>
              </a:xfrm>
            </p:spPr>
            <p:txBody>
              <a:bodyPr/>
              <a:lstStyle/>
              <a:p>
                <a:r>
                  <a:rPr lang="en-US" sz="3200" dirty="0">
                    <a:latin typeface="Calibri" charset="0"/>
                  </a:rPr>
                  <a:t>Input observation: vector  </a:t>
                </a:r>
                <a:r>
                  <a:rPr lang="en-US" sz="3200" i="1" dirty="0">
                    <a:solidFill>
                      <a:srgbClr val="FF0000"/>
                    </a:solidFill>
                    <a:latin typeface="Calibri" charset="0"/>
                  </a:rPr>
                  <a:t>x = [x</a:t>
                </a:r>
                <a:r>
                  <a:rPr lang="en-US" sz="3200" i="1" baseline="-25000" dirty="0">
                    <a:solidFill>
                      <a:srgbClr val="FF0000"/>
                    </a:solidFill>
                    <a:latin typeface="Calibri" charset="0"/>
                  </a:rPr>
                  <a:t>1</a:t>
                </a:r>
                <a:r>
                  <a:rPr lang="en-US" sz="3200" i="1" dirty="0">
                    <a:solidFill>
                      <a:srgbClr val="FF0000"/>
                    </a:solidFill>
                    <a:latin typeface="Calibri" charset="0"/>
                  </a:rPr>
                  <a:t>, x</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x</a:t>
                </a:r>
                <a:r>
                  <a:rPr lang="en-US" sz="3200" i="1" baseline="-25000" dirty="0" err="1">
                    <a:solidFill>
                      <a:srgbClr val="FF0000"/>
                    </a:solidFill>
                    <a:latin typeface="Calibri" charset="0"/>
                  </a:rPr>
                  <a:t>n</a:t>
                </a:r>
                <a:r>
                  <a:rPr lang="en-US" sz="3200" i="1" dirty="0">
                    <a:solidFill>
                      <a:srgbClr val="FF0000"/>
                    </a:solidFill>
                    <a:latin typeface="Calibri" charset="0"/>
                  </a:rPr>
                  <a:t>]</a:t>
                </a:r>
              </a:p>
              <a:p>
                <a:r>
                  <a:rPr lang="en-US" sz="3200" dirty="0">
                    <a:latin typeface="Calibri" charset="0"/>
                  </a:rPr>
                  <a:t>Weights: one per feature: </a:t>
                </a:r>
                <a:r>
                  <a:rPr lang="en-US" sz="3200" dirty="0">
                    <a:solidFill>
                      <a:srgbClr val="FF0000"/>
                    </a:solidFill>
                    <a:latin typeface="Calibri" charset="0"/>
                  </a:rPr>
                  <a:t>W</a:t>
                </a:r>
                <a:r>
                  <a:rPr lang="en-US" sz="3200" i="1" dirty="0">
                    <a:solidFill>
                      <a:srgbClr val="FF0000"/>
                    </a:solidFill>
                    <a:latin typeface="Calibri" charset="0"/>
                  </a:rPr>
                  <a:t> = [w</a:t>
                </a:r>
                <a:r>
                  <a:rPr lang="en-US" sz="3200" i="1" baseline="-25000" dirty="0">
                    <a:solidFill>
                      <a:srgbClr val="FF0000"/>
                    </a:solidFill>
                    <a:latin typeface="Calibri" charset="0"/>
                  </a:rPr>
                  <a:t>1</a:t>
                </a:r>
                <a:r>
                  <a:rPr lang="en-US" sz="3200" i="1" dirty="0">
                    <a:solidFill>
                      <a:srgbClr val="FF0000"/>
                    </a:solidFill>
                    <a:latin typeface="Calibri" charset="0"/>
                  </a:rPr>
                  <a:t>, w</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w</a:t>
                </a:r>
                <a:r>
                  <a:rPr lang="en-US" sz="3200" i="1" baseline="-25000" dirty="0" err="1">
                    <a:solidFill>
                      <a:srgbClr val="FF0000"/>
                    </a:solidFill>
                    <a:latin typeface="Calibri" charset="0"/>
                  </a:rPr>
                  <a:t>n</a:t>
                </a:r>
                <a:r>
                  <a:rPr lang="en-US" sz="3200" i="1" dirty="0">
                    <a:solidFill>
                      <a:srgbClr val="FF0000"/>
                    </a:solidFill>
                    <a:latin typeface="Calibri" charset="0"/>
                  </a:rPr>
                  <a:t>]</a:t>
                </a:r>
                <a:endParaRPr lang="en-US" sz="3200" dirty="0">
                  <a:latin typeface="Calibri" charset="0"/>
                </a:endParaRPr>
              </a:p>
              <a:p>
                <a:pPr lvl="1"/>
                <a:r>
                  <a:rPr lang="en-US" sz="2800" dirty="0">
                    <a:latin typeface="Calibri" charset="0"/>
                  </a:rPr>
                  <a:t>Sometimes we call the weights </a:t>
                </a:r>
                <a:r>
                  <a:rPr lang="en-US" sz="2800" dirty="0" err="1">
                    <a:solidFill>
                      <a:srgbClr val="FF0000"/>
                    </a:solidFill>
                    <a:latin typeface="Calibri" charset="0"/>
                  </a:rPr>
                  <a:t>θ</a:t>
                </a:r>
                <a:r>
                  <a:rPr lang="en-US" sz="2800" i="1" dirty="0">
                    <a:solidFill>
                      <a:srgbClr val="FF0000"/>
                    </a:solidFill>
                    <a:latin typeface="Calibri" charset="0"/>
                  </a:rPr>
                  <a:t> = [</a:t>
                </a:r>
                <a:r>
                  <a:rPr lang="en-US" sz="2800" dirty="0">
                    <a:solidFill>
                      <a:srgbClr val="FF0000"/>
                    </a:solidFill>
                    <a:latin typeface="Calibri" charset="0"/>
                  </a:rPr>
                  <a:t>θ</a:t>
                </a:r>
                <a:r>
                  <a:rPr lang="en-US" sz="2800" i="1" baseline="-25000" dirty="0">
                    <a:solidFill>
                      <a:srgbClr val="FF0000"/>
                    </a:solidFill>
                    <a:latin typeface="Calibri" charset="0"/>
                  </a:rPr>
                  <a:t>1</a:t>
                </a:r>
                <a:r>
                  <a:rPr lang="en-US" sz="2800" i="1" dirty="0">
                    <a:solidFill>
                      <a:srgbClr val="FF0000"/>
                    </a:solidFill>
                    <a:latin typeface="Calibri" charset="0"/>
                  </a:rPr>
                  <a:t>, </a:t>
                </a:r>
                <a:r>
                  <a:rPr lang="en-US" sz="2800" dirty="0">
                    <a:solidFill>
                      <a:srgbClr val="FF0000"/>
                    </a:solidFill>
                    <a:latin typeface="Calibri" charset="0"/>
                  </a:rPr>
                  <a:t>θ</a:t>
                </a:r>
                <a:r>
                  <a:rPr lang="en-US" sz="2800" i="1" baseline="-25000" dirty="0">
                    <a:solidFill>
                      <a:srgbClr val="FF0000"/>
                    </a:solidFill>
                    <a:latin typeface="Calibri" charset="0"/>
                  </a:rPr>
                  <a:t>2</a:t>
                </a:r>
                <a:r>
                  <a:rPr lang="en-US" sz="2800" i="1" dirty="0">
                    <a:solidFill>
                      <a:srgbClr val="FF0000"/>
                    </a:solidFill>
                    <a:latin typeface="Calibri" charset="0"/>
                  </a:rPr>
                  <a:t>,…, </a:t>
                </a:r>
                <a:r>
                  <a:rPr lang="en-US" sz="2800" dirty="0" err="1">
                    <a:solidFill>
                      <a:srgbClr val="FF0000"/>
                    </a:solidFill>
                    <a:latin typeface="Calibri" charset="0"/>
                  </a:rPr>
                  <a:t>θ</a:t>
                </a:r>
                <a:r>
                  <a:rPr lang="en-US" sz="2800" i="1" baseline="-25000" dirty="0" err="1">
                    <a:solidFill>
                      <a:srgbClr val="FF0000"/>
                    </a:solidFill>
                    <a:latin typeface="Calibri" charset="0"/>
                  </a:rPr>
                  <a:t>n</a:t>
                </a:r>
                <a:r>
                  <a:rPr lang="en-US" sz="2800" i="1" dirty="0">
                    <a:solidFill>
                      <a:srgbClr val="FF0000"/>
                    </a:solidFill>
                    <a:latin typeface="Calibri" charset="0"/>
                  </a:rPr>
                  <a:t>]</a:t>
                </a:r>
              </a:p>
              <a:p>
                <a:r>
                  <a:rPr lang="en-US" sz="3200" dirty="0">
                    <a:latin typeface="Calibri" charset="0"/>
                  </a:rPr>
                  <a:t>Output: a predicted class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i="1" smtClean="0">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{0,1}</a:t>
                </a:r>
                <a:endParaRPr lang="en-US" sz="3200" i="1" baseline="-25000" dirty="0">
                  <a:solidFill>
                    <a:srgbClr val="FF0000"/>
                  </a:solidFill>
                  <a:latin typeface="Calibri" charset="0"/>
                </a:endParaRPr>
              </a:p>
              <a:p>
                <a:endParaRPr lang="en-US" dirty="0"/>
              </a:p>
            </p:txBody>
          </p:sp>
        </mc:Choice>
        <mc:Fallback xmlns="">
          <p:sp>
            <p:nvSpPr>
              <p:cNvPr id="3" name="Content Placeholder 2">
                <a:extLst>
                  <a:ext uri="{FF2B5EF4-FFF2-40B4-BE49-F238E27FC236}">
                    <a16:creationId xmlns:a14="http://schemas.microsoft.com/office/drawing/2010/main" xmlns="" xmlns:a16="http://schemas.microsoft.com/office/drawing/2014/main" id="{3FF98420-9B3D-A74A-AE13-F98E0D7D489E}"/>
                  </a:ext>
                </a:extLst>
              </p:cNvPr>
              <p:cNvSpPr>
                <a:spLocks noGrp="1" noRot="1" noChangeAspect="1" noMove="1" noResize="1" noEditPoints="1" noAdjustHandles="1" noChangeArrowheads="1" noChangeShapeType="1" noTextEdit="1"/>
              </p:cNvSpPr>
              <p:nvPr>
                <p:ph idx="1"/>
              </p:nvPr>
            </p:nvSpPr>
            <p:spPr>
              <a:xfrm>
                <a:off x="822960" y="1352550"/>
                <a:ext cx="8321040" cy="3333750"/>
              </a:xfrm>
              <a:blipFill>
                <a:blip r:embed="rId2"/>
                <a:stretch>
                  <a:fillRect l="-2896" t="-37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6D18BB-4385-C741-B877-5129B40F0B67}"/>
                  </a:ext>
                </a:extLst>
              </p:cNvPr>
              <p:cNvSpPr txBox="1"/>
              <p:nvPr/>
            </p:nvSpPr>
            <p:spPr>
              <a:xfrm>
                <a:off x="747640" y="4209931"/>
                <a:ext cx="7474162" cy="800219"/>
              </a:xfrm>
              <a:prstGeom prst="rect">
                <a:avLst/>
              </a:prstGeom>
              <a:noFill/>
            </p:spPr>
            <p:txBody>
              <a:bodyPr wrap="none" rtlCol="0">
                <a:spAutoFit/>
              </a:bodyPr>
              <a:lstStyle/>
              <a:p>
                <a:r>
                  <a:rPr lang="en-US" sz="2800" dirty="0">
                    <a:latin typeface="+mn-lt"/>
                  </a:rPr>
                  <a:t>(multinomial logistic regression: </a:t>
                </a:r>
                <a14:m>
                  <m:oMath xmlns:m="http://schemas.openxmlformats.org/officeDocument/2006/math">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2800" dirty="0">
                    <a:solidFill>
                      <a:srgbClr val="FF0000"/>
                    </a:solidFill>
                    <a:latin typeface="Calibri" charset="0"/>
                  </a:rPr>
                  <a:t> </a:t>
                </a:r>
                <a:r>
                  <a:rPr lang="en-US" sz="2800" dirty="0">
                    <a:solidFill>
                      <a:srgbClr val="FF0000"/>
                    </a:solidFill>
                    <a:latin typeface="Calibri" charset="0"/>
                    <a:sym typeface="Symbol" charset="0"/>
                  </a:rPr>
                  <a:t> </a:t>
                </a:r>
                <a:r>
                  <a:rPr lang="en-US" sz="2800" i="1" dirty="0">
                    <a:solidFill>
                      <a:srgbClr val="FF0000"/>
                    </a:solidFill>
                    <a:latin typeface="Calibri" charset="0"/>
                    <a:sym typeface="Symbol" charset="0"/>
                  </a:rPr>
                  <a:t>{0, 1, 2, 3, 4}</a:t>
                </a:r>
                <a:r>
                  <a:rPr lang="en-US" sz="2800" i="1" dirty="0">
                    <a:latin typeface="Calibri" charset="0"/>
                    <a:sym typeface="Symbol" charset="0"/>
                  </a:rPr>
                  <a:t>)</a:t>
                </a:r>
                <a:endParaRPr lang="en-US" sz="2800" i="1" baseline="-25000" dirty="0">
                  <a:latin typeface="Calibri" charset="0"/>
                </a:endParaRPr>
              </a:p>
              <a:p>
                <a:endParaRPr lang="en-US" sz="1800" dirty="0">
                  <a:latin typeface="+mn-lt"/>
                </a:endParaRPr>
              </a:p>
            </p:txBody>
          </p:sp>
        </mc:Choice>
        <mc:Fallback xmlns="">
          <p:sp>
            <p:nvSpPr>
              <p:cNvPr id="5" name="TextBox 4">
                <a:extLst>
                  <a:ext uri="{FF2B5EF4-FFF2-40B4-BE49-F238E27FC236}">
                    <a16:creationId xmlns:a14="http://schemas.microsoft.com/office/drawing/2010/main" xmlns="" xmlns:a16="http://schemas.microsoft.com/office/drawing/2014/main" id="{446D18BB-4385-C741-B877-5129B40F0B67}"/>
                  </a:ext>
                </a:extLst>
              </p:cNvPr>
              <p:cNvSpPr txBox="1">
                <a:spLocks noRot="1" noChangeAspect="1" noMove="1" noResize="1" noEditPoints="1" noAdjustHandles="1" noChangeArrowheads="1" noChangeShapeType="1" noTextEdit="1"/>
              </p:cNvSpPr>
              <p:nvPr/>
            </p:nvSpPr>
            <p:spPr>
              <a:xfrm>
                <a:off x="747640" y="4209931"/>
                <a:ext cx="7474162" cy="800219"/>
              </a:xfrm>
              <a:prstGeom prst="rect">
                <a:avLst/>
              </a:prstGeom>
              <a:blipFill>
                <a:blip r:embed="rId3"/>
                <a:stretch>
                  <a:fillRect l="-1868" t="-9375" r="-679"/>
                </a:stretch>
              </a:blipFill>
            </p:spPr>
            <p:txBody>
              <a:bodyPr/>
              <a:lstStyle/>
              <a:p>
                <a:r>
                  <a:rPr lang="en-US">
                    <a:noFill/>
                  </a:rPr>
                  <a:t> </a:t>
                </a:r>
              </a:p>
            </p:txBody>
          </p:sp>
        </mc:Fallback>
      </mc:AlternateContent>
    </p:spTree>
    <p:extLst>
      <p:ext uri="{BB962C8B-B14F-4D97-AF65-F5344CB8AC3E}">
        <p14:creationId xmlns:p14="http://schemas.microsoft.com/office/powerpoint/2010/main" val="2730690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a:xfrm>
            <a:off x="598967" y="285750"/>
            <a:ext cx="7467600" cy="533400"/>
          </a:xfrm>
        </p:spPr>
        <p:txBody>
          <a:bodyPr>
            <a:normAutofit fontScale="90000"/>
          </a:bodyPr>
          <a:lstStyle/>
          <a:p>
            <a:r>
              <a:rPr lang="en-US" dirty="0"/>
              <a:t>How to do classification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685800" y="819150"/>
            <a:ext cx="6705601" cy="1828800"/>
          </a:xfrm>
        </p:spPr>
        <p:txBody>
          <a:bodyPr>
            <a:normAutofit fontScale="92500" lnSpcReduction="20000"/>
          </a:bodyPr>
          <a:lstStyle/>
          <a:p>
            <a:r>
              <a:rPr lang="en-US" sz="2800" dirty="0"/>
              <a:t>For each feature x</a:t>
            </a:r>
            <a:r>
              <a:rPr lang="en-US" sz="2800" baseline="-25000" dirty="0"/>
              <a:t>i</a:t>
            </a:r>
            <a:r>
              <a:rPr lang="en-US" sz="2800" dirty="0"/>
              <a:t>, weight </a:t>
            </a:r>
            <a:r>
              <a:rPr lang="en-US" sz="2800" dirty="0" err="1"/>
              <a:t>w</a:t>
            </a:r>
            <a:r>
              <a:rPr lang="en-US" sz="2800" baseline="-25000" dirty="0" err="1"/>
              <a:t>i</a:t>
            </a:r>
            <a:r>
              <a:rPr lang="en-US" sz="2800" dirty="0"/>
              <a:t> tells us importance of x</a:t>
            </a:r>
            <a:r>
              <a:rPr lang="en-US" sz="2800" baseline="-25000" dirty="0"/>
              <a:t>i</a:t>
            </a:r>
            <a:endParaRPr lang="en-US" sz="2800" dirty="0"/>
          </a:p>
          <a:p>
            <a:pPr lvl="1"/>
            <a:r>
              <a:rPr lang="en-US" sz="2400" dirty="0"/>
              <a:t>(Plus we'll have a bias b)</a:t>
            </a:r>
          </a:p>
          <a:p>
            <a:r>
              <a:rPr lang="en-US" sz="2800" dirty="0"/>
              <a:t>We'll sum up all the weighted features and the bias</a:t>
            </a:r>
          </a:p>
        </p:txBody>
      </p:sp>
      <p:pic>
        <p:nvPicPr>
          <p:cNvPr id="1029" name="Picture 5"/>
          <p:cNvPicPr>
            <a:picLocks noChangeAspect="1" noChangeArrowheads="1"/>
          </p:cNvPicPr>
          <p:nvPr/>
        </p:nvPicPr>
        <p:blipFill>
          <a:blip r:embed="rId3"/>
          <a:srcRect/>
          <a:stretch>
            <a:fillRect/>
          </a:stretch>
        </p:blipFill>
        <p:spPr bwMode="auto">
          <a:xfrm>
            <a:off x="2362200" y="2495550"/>
            <a:ext cx="3276600" cy="1254007"/>
          </a:xfrm>
          <a:prstGeom prst="rect">
            <a:avLst/>
          </a:prstGeom>
          <a:noFill/>
          <a:ln w="9525">
            <a:noFill/>
            <a:miter lim="800000"/>
            <a:headEnd/>
            <a:tailEnd/>
          </a:ln>
          <a:effectLst/>
        </p:spPr>
      </p:pic>
      <p:sp>
        <p:nvSpPr>
          <p:cNvPr id="10" name="TextBox 9"/>
          <p:cNvSpPr txBox="1"/>
          <p:nvPr/>
        </p:nvSpPr>
        <p:spPr>
          <a:xfrm>
            <a:off x="990600" y="3638551"/>
            <a:ext cx="7467600" cy="1200329"/>
          </a:xfrm>
          <a:prstGeom prst="rect">
            <a:avLst/>
          </a:prstGeom>
          <a:noFill/>
        </p:spPr>
        <p:txBody>
          <a:bodyPr wrap="square" rtlCol="0">
            <a:spAutoFit/>
          </a:bodyPr>
          <a:lstStyle/>
          <a:p>
            <a:r>
              <a:rPr lang="en-US" dirty="0"/>
              <a:t>If this sum is high, we say y=1; if low, then y=0. Following notation is equivalent matrix form</a:t>
            </a:r>
          </a:p>
          <a:p>
            <a:endParaRPr lang="en-US" dirty="0"/>
          </a:p>
        </p:txBody>
      </p:sp>
      <p:pic>
        <p:nvPicPr>
          <p:cNvPr id="1030" name="Picture 6"/>
          <p:cNvPicPr>
            <a:picLocks noChangeAspect="1" noChangeArrowheads="1"/>
          </p:cNvPicPr>
          <p:nvPr/>
        </p:nvPicPr>
        <p:blipFill>
          <a:blip r:embed="rId4"/>
          <a:srcRect/>
          <a:stretch>
            <a:fillRect/>
          </a:stretch>
        </p:blipFill>
        <p:spPr bwMode="auto">
          <a:xfrm>
            <a:off x="2667001" y="4518968"/>
            <a:ext cx="2362199" cy="414981"/>
          </a:xfrm>
          <a:prstGeom prst="rect">
            <a:avLst/>
          </a:prstGeom>
          <a:noFill/>
          <a:ln w="9525">
            <a:noFill/>
            <a:miter lim="800000"/>
            <a:headEnd/>
            <a:tailEnd/>
          </a:ln>
          <a:effectLst/>
        </p:spPr>
      </p:pic>
    </p:spTree>
    <p:extLst>
      <p:ext uri="{BB962C8B-B14F-4D97-AF65-F5344CB8AC3E}">
        <p14:creationId xmlns:p14="http://schemas.microsoft.com/office/powerpoint/2010/main" val="953631363"/>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25002</TotalTime>
  <Words>4133</Words>
  <Application>Microsoft Office PowerPoint</Application>
  <PresentationFormat>On-screen Show (16:9)</PresentationFormat>
  <Paragraphs>375</Paragraphs>
  <Slides>70</Slides>
  <Notes>33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70</vt:i4>
      </vt:variant>
    </vt:vector>
  </HeadingPairs>
  <TitlesOfParts>
    <vt:vector size="81" baseType="lpstr">
      <vt:lpstr>Arial</vt:lpstr>
      <vt:lpstr>Calibri</vt:lpstr>
      <vt:lpstr>Calibri Light</vt:lpstr>
      <vt:lpstr>Cambria Math</vt:lpstr>
      <vt:lpstr>Courier</vt:lpstr>
      <vt:lpstr>Lucida Sans</vt:lpstr>
      <vt:lpstr>Tahoma</vt:lpstr>
      <vt:lpstr>Times</vt:lpstr>
      <vt:lpstr>Times New Roman</vt:lpstr>
      <vt:lpstr>Wingdings</vt:lpstr>
      <vt:lpstr>1_Retrospect</vt:lpstr>
      <vt:lpstr>From Logistic Regression to Neural Networks</vt:lpstr>
      <vt:lpstr>Logistic Regression</vt:lpstr>
      <vt:lpstr>PowerPoint Presentation</vt:lpstr>
      <vt:lpstr>Components of a probabilistic machine learning classifier</vt:lpstr>
      <vt:lpstr>The two phases of logistic regression </vt:lpstr>
      <vt:lpstr>Logistic Regression</vt:lpstr>
      <vt:lpstr>Binary Classification in Logistic Regression</vt:lpstr>
      <vt:lpstr>Logistic Regression for one observation x</vt:lpstr>
      <vt:lpstr>How to do classification</vt:lpstr>
      <vt:lpstr>But we want a probabilistic classifier</vt:lpstr>
      <vt:lpstr> The problem:  z isn't a probability, it's just a number!</vt:lpstr>
      <vt:lpstr>The very useful sigmoid or logistic function</vt:lpstr>
      <vt:lpstr>Idea of logistic regression</vt:lpstr>
      <vt:lpstr>Making probabilities with sigmoids</vt:lpstr>
      <vt:lpstr>By the way:</vt:lpstr>
      <vt:lpstr>Turning a probability into a classifier</vt:lpstr>
      <vt:lpstr>The probabilistic classifier</vt:lpstr>
      <vt:lpstr>Turning a probability into a classifier</vt:lpstr>
      <vt:lpstr>Logistic Regression</vt:lpstr>
      <vt:lpstr>Sentiment example: does y=1 or y=0?</vt:lpstr>
      <vt:lpstr>PowerPoint Presentation</vt:lpstr>
      <vt:lpstr>Classifying sentiment for input x</vt:lpstr>
      <vt:lpstr>Classifying sentiment for input x</vt:lpstr>
      <vt:lpstr> Classification in (binary) logistic regression: summary</vt:lpstr>
      <vt:lpstr>Logistic Regression</vt:lpstr>
      <vt:lpstr>Learning components</vt:lpstr>
      <vt:lpstr>Deriving cross-entropy loss for a single observation x</vt:lpstr>
      <vt:lpstr>Deriving cross-entropy loss for a single observation x</vt:lpstr>
      <vt:lpstr>Deriving cross-entropy loss for a single observation x</vt:lpstr>
      <vt:lpstr>Let's see if this works for our sentiment example</vt:lpstr>
      <vt:lpstr>Let's see if this works for our sentiment example</vt:lpstr>
      <vt:lpstr>Let's see if this works for our sentiment example</vt:lpstr>
      <vt:lpstr>Let's see if this works for our sentiment example</vt:lpstr>
      <vt:lpstr>Logistic Regression</vt:lpstr>
      <vt:lpstr>How much do we move in that direction ?</vt:lpstr>
      <vt:lpstr>Now let's consider N dimensions</vt:lpstr>
      <vt:lpstr>Real gradients</vt:lpstr>
      <vt:lpstr>PowerPoint Presentation</vt:lpstr>
      <vt:lpstr>The gradient</vt:lpstr>
      <vt:lpstr>What are these partial derivatives for logistic regression?</vt:lpstr>
      <vt:lpstr>PowerPoint Presentation</vt:lpstr>
      <vt:lpstr>Hyperparameters</vt:lpstr>
      <vt:lpstr>Logistic Regression</vt:lpstr>
      <vt:lpstr>Working through an example</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Mini-batch training</vt:lpstr>
      <vt:lpstr>PowerPoint Presentation</vt:lpstr>
      <vt:lpstr>PowerPoint Presentation</vt:lpstr>
      <vt:lpstr>PowerPoint Presentation</vt:lpstr>
      <vt:lpstr>PowerPoint Presentation</vt:lpstr>
      <vt:lpstr>Logistic Regression</vt:lpstr>
      <vt:lpstr>Multinomial Logistic Regression</vt:lpstr>
      <vt:lpstr>Multinomial Logistic Regression</vt:lpstr>
      <vt:lpstr>The softmax function</vt:lpstr>
      <vt:lpstr>The softmax function</vt:lpstr>
      <vt:lpstr>Softmax in multinomial logistic regression</vt:lpstr>
      <vt:lpstr>Features in binary versus multinomial logistic regression</vt:lpstr>
      <vt:lpstr>PowerPoint Presentation</vt:lpstr>
      <vt:lpstr>Processing many examples at once</vt:lpstr>
      <vt:lpstr>PowerPoint Presentation</vt:lpstr>
      <vt:lpstr>From Multinomial Logistic Regression to Neural Networks</vt:lpstr>
      <vt:lpstr> Neural Network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subject>Speech and Language Processing</dc:subject>
  <dc:creator>Dan Jurafsky</dc:creator>
  <cp:keywords/>
  <dc:description/>
  <cp:lastModifiedBy>Dr. Muhammad Faisal Hayat</cp:lastModifiedBy>
  <cp:revision>557</cp:revision>
  <cp:lastPrinted>2020-01-23T22:37:17Z</cp:lastPrinted>
  <dcterms:created xsi:type="dcterms:W3CDTF">2010-04-19T15:31:24Z</dcterms:created>
  <dcterms:modified xsi:type="dcterms:W3CDTF">2024-09-11T03:09:16Z</dcterms:modified>
  <cp:category/>
</cp:coreProperties>
</file>